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3"/>
  </p:notesMasterIdLst>
  <p:sldIdLst>
    <p:sldId id="320" r:id="rId5"/>
    <p:sldId id="455" r:id="rId6"/>
    <p:sldId id="457" r:id="rId7"/>
    <p:sldId id="458" r:id="rId8"/>
    <p:sldId id="456" r:id="rId9"/>
    <p:sldId id="459" r:id="rId10"/>
    <p:sldId id="373" r:id="rId11"/>
    <p:sldId id="375" r:id="rId12"/>
    <p:sldId id="403" r:id="rId13"/>
    <p:sldId id="376" r:id="rId14"/>
    <p:sldId id="377" r:id="rId15"/>
    <p:sldId id="446" r:id="rId16"/>
    <p:sldId id="399" r:id="rId17"/>
    <p:sldId id="462" r:id="rId18"/>
    <p:sldId id="461" r:id="rId19"/>
    <p:sldId id="353" r:id="rId20"/>
    <p:sldId id="454" r:id="rId21"/>
    <p:sldId id="463" r:id="rId22"/>
    <p:sldId id="303" r:id="rId23"/>
    <p:sldId id="304" r:id="rId24"/>
    <p:sldId id="385" r:id="rId25"/>
    <p:sldId id="464" r:id="rId26"/>
    <p:sldId id="361" r:id="rId27"/>
    <p:sldId id="448" r:id="rId28"/>
    <p:sldId id="452" r:id="rId29"/>
    <p:sldId id="444" r:id="rId30"/>
    <p:sldId id="447" r:id="rId31"/>
    <p:sldId id="474" r:id="rId32"/>
    <p:sldId id="449" r:id="rId33"/>
    <p:sldId id="465" r:id="rId34"/>
    <p:sldId id="466" r:id="rId35"/>
    <p:sldId id="467" r:id="rId36"/>
    <p:sldId id="468" r:id="rId37"/>
    <p:sldId id="469" r:id="rId38"/>
    <p:sldId id="470" r:id="rId39"/>
    <p:sldId id="471" r:id="rId40"/>
    <p:sldId id="472" r:id="rId41"/>
    <p:sldId id="473" r:id="rId4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92"/>
    <a:srgbClr val="006699"/>
    <a:srgbClr val="004A93"/>
    <a:srgbClr val="AFC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ys stil 1 - aks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ys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73602" autoAdjust="0"/>
  </p:normalViewPr>
  <p:slideViewPr>
    <p:cSldViewPr snapToGrid="0">
      <p:cViewPr varScale="1">
        <p:scale>
          <a:sx n="96" d="100"/>
          <a:sy n="96" d="100"/>
        </p:scale>
        <p:origin x="12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34EAB-79E8-4A93-A5AD-2637AECDD117}" type="datetimeFigureOut">
              <a:rPr lang="nb-NO" smtClean="0"/>
              <a:t>02.10.2024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99E8F-90EF-420C-8F0B-F6F62E5011F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295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zdiscovery.org/cognitive-vitality/blog/is-there-a-link-between-alzheimers-disease-and-the-flu-shot" TargetMode="External"/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«Velkommen til </a:t>
            </a:r>
            <a:r>
              <a:rPr lang="nb-NO" dirty="0" err="1" smtClean="0"/>
              <a:t>webinar</a:t>
            </a:r>
            <a:r>
              <a:rPr lang="nb-NO" baseline="0" dirty="0" smtClean="0"/>
              <a:t> om influensavaksinasjon av helsepersonell.»</a:t>
            </a:r>
          </a:p>
          <a:p>
            <a:r>
              <a:rPr lang="nb-NO" baseline="0" dirty="0" smtClean="0"/>
              <a:t>«Jeg er…»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03324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85168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Gruppen ansatte i helsetjenesten med pasientkontakt, omfatter omtrent 410.000 personer.  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163278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959221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58535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048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686193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01820A-41FE-4F7C-9B5F-7D7A542DF399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330778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522577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9325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60165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828120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20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11694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aseline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4088B-3299-4BEF-958F-83449E61BD2B}" type="slidenum">
              <a:rPr lang="nb-NO" smtClean="0"/>
              <a:t>21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420227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«Det er gode sjanser for å få naturlig influensa selv om man er vaksinert, men da har man i alle fall gjort</a:t>
            </a:r>
            <a:r>
              <a:rPr lang="nb-NO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det man kan for å hindre at en smitter risikogrupper på jobb, og venner og familie i sitt nærmiljø». </a:t>
            </a:r>
            <a:endParaRPr lang="nb-NO" b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352375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4088B-3299-4BEF-958F-83449E61BD2B}" type="slidenum">
              <a:rPr lang="nb-NO" smtClean="0"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4724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24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135596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Antibiotikabruk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Når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pasienter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får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feber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og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dårlig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vanskelig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å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vite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om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pasienten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bakteriell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infeksjon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eller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influenza.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Og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man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antibiotika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“for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sikkerhetsskyld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”.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Så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får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andelen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får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influenza,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vil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antibiotikabruken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gå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Lungebetennelse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kjent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komplikasjon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influensasykdom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Conclusions 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relevance: 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meta-analysis of RCTs, the use of influenza vaccine was associated with a lower risk of major adverse cardiovascular events. The greatest treatment effect was seen among the highest-risk patients with more active coronary disease. A large, adequately powered, multicenter trial is warranted to address these findings and assess individual cardiovascular end points.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b-NO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Conclusion</a:t>
            </a:r>
            <a:r>
              <a:rPr lang="nb-NO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Multiple large-scale cohort studies are being conducted. Some of them have shown significant results, with statistically significant relationship between vaccinations and a reduction in symptomatology in already diagnosed dementia patients. These vaccines offer lower-cost, low-risk mechanism of prevention of dementia with better outcomes than pre-existing vaccines. However, there is a need of more large-scale retrospective studies and randomized trials, with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substancially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longer follow-ups, to be conducted to assess the safety and consistent efficacy of this strategy. 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Ekstra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study examining the medical records of 9,066 adults over age 60, getting a 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flu vaccine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was associated with a 17% reduction in risk for Alzheimer’s disease [1]. Those who got their first flu shot at a younger age, and received the annual vaccine on a regular basis had the most protective benefit. A separate study including 5,146 adults over age 65 found that vaccination against pneumonia before age 75 reduced the risk for Alzheimer’s disease between 25% to 40%, depending on the presence of genetic risk factors [2]. Individuals without the risk genes showed the greatest benefit from vaccination in terms of Alzheimer’s disease prevention.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25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76654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26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694310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Hentet fra dr.</a:t>
            </a:r>
            <a:r>
              <a:rPr lang="nb-NO" baseline="0" dirty="0" smtClean="0"/>
              <a:t> </a:t>
            </a:r>
            <a:r>
              <a:rPr lang="nb-NO" baseline="0" smtClean="0"/>
              <a:t>Raastads presentasjon.</a:t>
            </a:r>
            <a:endParaRPr lang="nb-NO" smtClean="0"/>
          </a:p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28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6541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God influensasesong!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29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993911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Hentet fra dr.</a:t>
            </a:r>
            <a:r>
              <a:rPr lang="nb-NO" baseline="0" dirty="0" smtClean="0"/>
              <a:t> Raastads presentasjon.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30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33353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66339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b-NO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98296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95903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Figur: Ukentlig antall pasienter innlagt i sykehus med laboratoriebekreftet influensa per 100 000 innbyggere sesongen 2019-20, sammenlignet med tidligere sesonger (venstre).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3083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i="0" dirty="0"/>
              <a:t>Antall influensapåvisninger </a:t>
            </a:r>
            <a:r>
              <a:rPr lang="nb-NO" i="0" dirty="0" smtClean="0"/>
              <a:t>hos pasienter innlagt på sykehus pr</a:t>
            </a:r>
            <a:r>
              <a:rPr lang="nb-NO" i="0" dirty="0"/>
              <a:t>. 100.000 </a:t>
            </a:r>
            <a:endParaRPr lang="nb-NO" i="0" dirty="0" smtClean="0"/>
          </a:p>
          <a:p>
            <a:r>
              <a:rPr lang="nb-NO" i="0" baseline="0" dirty="0" smtClean="0"/>
              <a:t>De </a:t>
            </a:r>
            <a:r>
              <a:rPr lang="nb-NO" i="0" baseline="0" dirty="0"/>
              <a:t>yngste og eldste får oftere alvorlig forløp og komplikasjoner og innlegges derfor oftere i sykehus enn andre </a:t>
            </a:r>
            <a:r>
              <a:rPr lang="nb-NO" i="0" baseline="0" dirty="0" smtClean="0"/>
              <a:t>aldersgrupper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24088B-3299-4BEF-958F-83449E61BD2B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4853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Man beregner dødeligheten av influensa som overdødelighet i perioder med influensa sammenlignet med perioder uten influensa</a:t>
            </a:r>
            <a:r>
              <a:rPr lang="nb-NO" dirty="0" smtClean="0"/>
              <a:t>. Dødeligheten </a:t>
            </a:r>
            <a:r>
              <a:rPr lang="nb-NO" dirty="0"/>
              <a:t>overvåkes hele året</a:t>
            </a:r>
            <a:r>
              <a:rPr lang="nb-NO" dirty="0" smtClean="0"/>
              <a:t>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07F5C-1304-4411-AFD1-5CA1C664C606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70202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99E8F-90EF-420C-8F0B-F6F62E5011FB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077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3FF05FE-4686-4401-8435-3184D20E8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917F-95CF-44E6-8695-741FCA9C9F34}" type="datetime1">
              <a:rPr lang="nb-NO" smtClean="0"/>
              <a:t>02.10.2024</a:t>
            </a:fld>
            <a:endParaRPr lang="nb-NO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5DE55D9E-DCCB-4C6A-B993-B4E34064E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8D73E658-A926-4C2C-98EE-AB70A1D0C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7" name="Tittel 1">
            <a:extLst>
              <a:ext uri="{FF2B5EF4-FFF2-40B4-BE49-F238E27FC236}">
                <a16:creationId xmlns:a16="http://schemas.microsoft.com/office/drawing/2014/main" id="{CFA45D2A-9AD5-4FA0-8B4D-3F277D660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4348607" cy="1194380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8" name="Plassholder for tekst 2">
            <a:extLst>
              <a:ext uri="{FF2B5EF4-FFF2-40B4-BE49-F238E27FC236}">
                <a16:creationId xmlns:a16="http://schemas.microsoft.com/office/drawing/2014/main" id="{986C8ECE-38F8-4390-AC09-623FD14A3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6" y="2978331"/>
            <a:ext cx="4348606" cy="1377423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CD529F53-5CF9-4D77-8899-65700A0566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1" y="1"/>
            <a:ext cx="6095999" cy="5928526"/>
          </a:xfrm>
        </p:spPr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9185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097F-FA5D-461B-BFFD-51951485D8C0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30BD98DE-0FE7-4EE7-BD09-E062E3DFF2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B23F4A9D-4298-4A99-BC78-A135ACB9E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55F2F4FF-176B-4A6C-93AD-E9D9F50C6E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3488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77105-D994-4F11-BD03-6D6824550163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9F6BAA13-0830-4EAC-B836-D5C1707063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D51A3243-C799-46F9-AD23-9C216B888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27A667A7-0101-4FE5-B036-E06942A90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03782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F118B-19AD-4BB5-BD15-8738FB67FFCA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8672E4AF-E70B-4478-86F5-CE8AE7E8547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E4FBBD37-7F67-4259-B493-0B636DB82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95BA5566-A5E0-4321-B599-BEB03BF1E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32131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579A-1CFB-4BB9-B9DD-F5434CAB5E0B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EC70B67E-5D5A-4E46-876B-5EBFE14DF7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E38998CB-4927-4FB5-B611-468983E45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0B72B3F4-5C2D-4A8D-8604-BAB4F03A95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476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09206446-CB37-4722-8983-CA4F998594A1}"/>
              </a:ext>
            </a:extLst>
          </p:cNvPr>
          <p:cNvSpPr/>
          <p:nvPr userDrawn="1"/>
        </p:nvSpPr>
        <p:spPr>
          <a:xfrm>
            <a:off x="0" y="0"/>
            <a:ext cx="12192000" cy="5939246"/>
          </a:xfrm>
          <a:prstGeom prst="rect">
            <a:avLst/>
          </a:prstGeom>
          <a:solidFill>
            <a:srgbClr val="004A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F0072502-4E4A-449F-AA2C-76A83E5B0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59829"/>
            <a:ext cx="10515600" cy="1010829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68B7CF3-00A0-472B-8D13-4F9BD41166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577737"/>
            <a:ext cx="10515599" cy="29086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 dirty="0"/>
              <a:t>Rediger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3B81468-5577-42D9-A0A8-4290D1164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8E5AD-A7BA-47E7-B185-EB0690B997C9}" type="datetime1">
              <a:rPr lang="nb-NO" smtClean="0"/>
              <a:t>02.10.2024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283BBDC-8881-4C1C-BCD8-771B881AB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256BF3E-7457-4DE2-9573-26DDB1BE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8893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09206446-CB37-4722-8983-CA4F998594A1}"/>
              </a:ext>
            </a:extLst>
          </p:cNvPr>
          <p:cNvSpPr/>
          <p:nvPr userDrawn="1"/>
        </p:nvSpPr>
        <p:spPr>
          <a:xfrm>
            <a:off x="0" y="0"/>
            <a:ext cx="12192000" cy="5939246"/>
          </a:xfrm>
          <a:prstGeom prst="rect">
            <a:avLst/>
          </a:prstGeom>
          <a:solidFill>
            <a:srgbClr val="AFCA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3B81468-5577-42D9-A0A8-4290D1164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9AFEC-F0E1-4F3A-81BE-9545EAC65E25}" type="datetime1">
              <a:rPr lang="nb-NO" smtClean="0"/>
              <a:t>02.10.2024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283BBDC-8881-4C1C-BCD8-771B881AB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256BF3E-7457-4DE2-9573-26DDB1BE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Tittel 1">
            <a:extLst>
              <a:ext uri="{FF2B5EF4-FFF2-40B4-BE49-F238E27FC236}">
                <a16:creationId xmlns:a16="http://schemas.microsoft.com/office/drawing/2014/main" id="{0AC5F53C-EA7D-4BF7-B0CE-4CFEA055B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59829"/>
            <a:ext cx="10515600" cy="1010829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0" name="Plassholder for innhold 2">
            <a:extLst>
              <a:ext uri="{FF2B5EF4-FFF2-40B4-BE49-F238E27FC236}">
                <a16:creationId xmlns:a16="http://schemas.microsoft.com/office/drawing/2014/main" id="{7D4AE153-D803-4E98-9331-E3E00C0E66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2577737"/>
            <a:ext cx="10515599" cy="29086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 dirty="0"/>
              <a:t>Rediger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64847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3B81468-5577-42D9-A0A8-4290D1164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560C7-8477-4AFB-826C-86B6D1D5C647}" type="datetime1">
              <a:rPr lang="nb-NO" smtClean="0"/>
              <a:t>02.10.2024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283BBDC-8881-4C1C-BCD8-771B881AB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256BF3E-7457-4DE2-9573-26DDB1BE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bilde 2">
            <a:extLst>
              <a:ext uri="{FF2B5EF4-FFF2-40B4-BE49-F238E27FC236}">
                <a16:creationId xmlns:a16="http://schemas.microsoft.com/office/drawing/2014/main" id="{0B3AA98A-AB8C-42AF-A30A-D209CA99F17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5930537"/>
          </a:xfrm>
        </p:spPr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197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0072502-4E4A-449F-AA2C-76A83E5B0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C68B7CF3-00A0-472B-8D13-4F9BD41166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660775"/>
          </a:xfrm>
        </p:spPr>
        <p:txBody>
          <a:bodyPr/>
          <a:lstStyle/>
          <a:p>
            <a:pPr lvl="0"/>
            <a:r>
              <a:rPr lang="nb-NO" dirty="0"/>
              <a:t>Rediger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6C8E5455-3D59-4FA3-A1BA-DEA033D3E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660775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3B81468-5577-42D9-A0A8-4290D1164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8048-9503-43C9-9AE5-A1EFB47E52FD}" type="datetime1">
              <a:rPr lang="nb-NO" smtClean="0"/>
              <a:t>02.10.2024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6283BBDC-8881-4C1C-BCD8-771B881AB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0256BF3E-7457-4DE2-9573-26DDB1BE7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747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D623083-D33A-41F6-B8DB-2D3EB382B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B530954-7EF2-4A49-BA1B-0D96C0E3BD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76843305-9234-4016-8858-D2D624C00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2981325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2478D46D-40F1-4636-9061-740475BE9D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07C1F019-E4C9-4E2C-A7F3-ACA3E200A1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2981325"/>
          </a:xfrm>
        </p:spPr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E73F2E7E-640A-492E-AF62-0B6DA0F6D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5A176-D0A5-43D3-875D-08AF1AEF51AD}" type="datetime1">
              <a:rPr lang="nb-NO" smtClean="0"/>
              <a:t>02.10.2024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A7440104-1176-4BB4-9FAD-337AC307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CB91EE86-8CBA-47F3-8867-7447A365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4705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2FC42E7-C7B6-4BB1-8678-1916449E1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18FC5351-58AB-4694-B2C5-C21BBC385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13ED-5954-4C8C-AA05-B23361DEA8FE}" type="datetime1">
              <a:rPr lang="nb-NO" smtClean="0"/>
              <a:t>02.10.2024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FD0D3338-C838-4294-B690-189DBEA7A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2A64C9D0-EBD5-4D33-BD7B-CCF2F5E15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793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8223996-01F9-4EEA-981B-68A712C87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A0283F9-D368-4D8F-819C-77462C0FE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72664B7-6862-408B-951D-49A1805A6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1F2F-861B-4A14-B0DB-67B6CD7CD72E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5B1DD5C-45E3-4404-A55C-832AC4940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54C4A502-460D-4F71-8428-EEDDE35D0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2464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A03B7481-3688-4B04-B67E-23B7FD9FE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E537-C909-4687-9202-77EE3A89F50A}" type="datetime1">
              <a:rPr lang="nb-NO" smtClean="0"/>
              <a:t>02.10.2024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7F73DD26-4037-4A18-A05E-AA134B9D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F496E061-70AD-45E6-B695-FC98F9148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1027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7F23DAC3-63F7-47B9-8849-56C11C656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4A2B288-8474-497C-BB09-B35CB9048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dirty="0"/>
              <a:t>Rediger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C84D96C6-9DD9-4A7E-A58B-D003BA3A6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4A38EE01-7238-4561-A187-E11A63C02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8736-6818-4B58-BC45-9512FF59BD8B}" type="datetime1">
              <a:rPr lang="nb-NO" smtClean="0"/>
              <a:t>02.10.2024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4B094927-591E-4118-A81B-651D9F59C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112A0B68-B0DB-41B7-97FB-BCA079288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743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D9F929D-3EB7-43CD-AC5A-01BB3CA12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11C2C024-B5B1-4EF1-98F7-21E5276591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0"/>
            <a:ext cx="6172200" cy="5029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EED10DCB-4CC2-41CC-930E-605F48B59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A5905EFD-1D1B-40FF-BBCD-32A40CE92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01B7D-D956-41B9-B016-313E6059CA75}" type="datetime1">
              <a:rPr lang="nb-NO" smtClean="0"/>
              <a:t>02.10.2024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D59C27FE-1663-44B6-9310-E16AF221F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879CC22F-B2A4-43A6-8281-29728CCD9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7341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5AB8A57-A090-46D2-9C77-648D6BC39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F4D7ED39-B928-4D24-8503-84B1C706F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8399874-F5EA-4A69-B2A0-003A7718D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BDED-6958-4C7A-B9F8-00C7F5435D7C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4E2CB4EF-1C91-45AE-8ECF-9A493CDF4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4664C1AF-7B01-4768-89F6-19D52D88D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5680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BBF99EC6-875A-4ADA-A6D0-E0A240E253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118DDAD5-D8A2-40BF-810A-ED6A41D93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121275"/>
          </a:xfrm>
        </p:spPr>
        <p:txBody>
          <a:bodyPr vert="eaVert"/>
          <a:lstStyle/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9AED1CEF-4917-4625-8A8C-33192A948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36E0-C516-4077-9D85-8964E024A755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0A3D3D1-3EBF-453F-8FC4-C2D2F3D09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9F1D355-3540-45DB-A7F3-EF6B98B87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048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88D2398-FC0D-4E0C-B5AD-8C2E8FAF0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8449673-CC7C-4DA6-A417-52E1BA9E8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0B674-4066-4A0F-B0F8-55B1CB9B369F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bilde 7">
            <a:extLst>
              <a:ext uri="{FF2B5EF4-FFF2-40B4-BE49-F238E27FC236}">
                <a16:creationId xmlns:a16="http://schemas.microsoft.com/office/drawing/2014/main" id="{A87EF4F6-FD80-4958-8E24-E370421914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2355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loverskrif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DB95F-D137-41C9-903B-194DB6E7ED5B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0AA9C0BB-5039-4A1C-947B-6743E2CBA5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E30C9680-88E9-452A-BB51-C51AB99C3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B3484A42-984E-4758-86EA-2B21CC09A8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70385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55F99-9CAD-4C1D-93B1-68C22342E04B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3B4D85B6-5136-43C2-BCCA-FFE6137618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8CFEB4D9-AD72-4B60-95EB-31621B6E2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D57DF29E-3BF1-4C83-88E7-8D3E0A617E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21233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9119B-2B71-4357-B080-9B0C635120F4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1AEE4B75-5134-4C41-9450-B9D58D473B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F5D8EE15-1803-4B1F-8864-F2EA4E37A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4AF2EA40-B6A1-473F-99F1-10102CD04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01980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83D18-B026-4762-9F9B-C06085BB60D3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03113684-BC8C-4B54-B1C4-2C234332B8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2BE7DA01-5E20-41BD-826E-7F3280029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A34D5D0D-229E-4AF7-928B-37C41B666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05077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9374A-324E-4DCE-B876-74E2E0BBB9FE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C4F0BCF0-D77D-4BAC-ACC6-E58E2771C8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BA8BB17A-3886-437E-B029-FA39EB4CD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FD7AEDA9-25F3-4EBC-AEFD-6D675442CE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94958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eloversk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80DC206-59CA-4E90-A602-5AD07F2A2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5E06E-9B21-4857-8819-F84E8AAB5656}" type="datetime1">
              <a:rPr lang="nb-NO" smtClean="0"/>
              <a:t>02.10.2024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3736C9F-6C44-40F8-907A-64A805F6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BE58951-B062-4BB7-956B-735D4E7F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‹#›</a:t>
            </a:fld>
            <a:endParaRPr lang="nb-NO"/>
          </a:p>
        </p:txBody>
      </p:sp>
      <p:sp>
        <p:nvSpPr>
          <p:cNvPr id="9" name="Plassholder for bilde 7">
            <a:extLst>
              <a:ext uri="{FF2B5EF4-FFF2-40B4-BE49-F238E27FC236}">
                <a16:creationId xmlns:a16="http://schemas.microsoft.com/office/drawing/2014/main" id="{E431200A-E5F1-4F37-8164-2FFA693EC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6983" y="1"/>
            <a:ext cx="3675017" cy="5928526"/>
          </a:xfrm>
        </p:spPr>
        <p:txBody>
          <a:bodyPr/>
          <a:lstStyle/>
          <a:p>
            <a:endParaRPr lang="nb-NO"/>
          </a:p>
        </p:txBody>
      </p:sp>
      <p:sp>
        <p:nvSpPr>
          <p:cNvPr id="10" name="Tittel 1">
            <a:extLst>
              <a:ext uri="{FF2B5EF4-FFF2-40B4-BE49-F238E27FC236}">
                <a16:creationId xmlns:a16="http://schemas.microsoft.com/office/drawing/2014/main" id="{D5AB19BB-2DBF-4D3A-8459-E3D69AC64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126" y="1662031"/>
            <a:ext cx="6273202" cy="739264"/>
          </a:xfrm>
        </p:spPr>
        <p:txBody>
          <a:bodyPr anchor="t">
            <a:normAutofit/>
          </a:bodyPr>
          <a:lstStyle>
            <a:lvl1pPr>
              <a:defRPr sz="4000" b="1">
                <a:solidFill>
                  <a:srgbClr val="004A93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11" name="Plassholder for tekst 2">
            <a:extLst>
              <a:ext uri="{FF2B5EF4-FFF2-40B4-BE49-F238E27FC236}">
                <a16:creationId xmlns:a16="http://schemas.microsoft.com/office/drawing/2014/main" id="{75FB2E99-4EC2-4268-AB1B-CDAADA5B0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8125" y="2525486"/>
            <a:ext cx="6273201" cy="1830268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rgbClr val="004A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dirty="0"/>
              <a:t>Rediger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3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63F13CE7-7E72-49FD-9179-672195AA8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1C6E529-3426-4CD8-8DE8-704A00260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660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Rediger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D905DCFF-9452-43CA-A8F2-63B746EF63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80593" y="6292742"/>
            <a:ext cx="1200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4A93"/>
                </a:solidFill>
              </a:defRPr>
            </a:lvl1pPr>
          </a:lstStyle>
          <a:p>
            <a:fld id="{426497D2-C4AA-4392-93AB-9DB2AC9CD176}" type="datetime1">
              <a:rPr lang="nb-NO" smtClean="0"/>
              <a:t>02.10.2024</a:t>
            </a:fld>
            <a:endParaRPr lang="nb-NO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E2F726A0-91AD-490D-8F7E-2F883D0BD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23500" y="6292742"/>
            <a:ext cx="62087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4A93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76EDB195-5C8F-492E-BE84-4A9C1B3F7A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74303" y="6292742"/>
            <a:ext cx="8590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4A93"/>
                </a:solidFill>
              </a:defRPr>
            </a:lvl1pPr>
          </a:lstStyle>
          <a:p>
            <a:fld id="{06668B70-52D5-4929-987C-994778F03EBF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DEDE010E-7568-42CB-990A-AAD7ACCD914C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35" y="6292868"/>
            <a:ext cx="1698307" cy="360432"/>
          </a:xfrm>
          <a:prstGeom prst="rect">
            <a:avLst/>
          </a:prstGeom>
        </p:spPr>
      </p:pic>
      <p:pic>
        <p:nvPicPr>
          <p:cNvPr id="12" name="Bilde 11">
            <a:extLst>
              <a:ext uri="{FF2B5EF4-FFF2-40B4-BE49-F238E27FC236}">
                <a16:creationId xmlns:a16="http://schemas.microsoft.com/office/drawing/2014/main" id="{7BE4884A-7C66-4471-9DC2-28A0785C029A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486" y="6256460"/>
            <a:ext cx="474315" cy="416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95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52" r:id="rId14"/>
    <p:sldLayoutId id="2147483671" r:id="rId15"/>
    <p:sldLayoutId id="2147483672" r:id="rId16"/>
    <p:sldLayoutId id="2147483670" r:id="rId17"/>
    <p:sldLayoutId id="2147483653" r:id="rId18"/>
    <p:sldLayoutId id="2147483654" r:id="rId19"/>
    <p:sldLayoutId id="2147483655" r:id="rId20"/>
    <p:sldLayoutId id="2147483656" r:id="rId21"/>
    <p:sldLayoutId id="2147483657" r:id="rId22"/>
    <p:sldLayoutId id="2147483658" r:id="rId23"/>
    <p:sldLayoutId id="2147483659" r:id="rId24"/>
  </p:sldLayoutIdLst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4A93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ksinebloggen.no/category/infeksjonssykdom/influensa/" TargetMode="External"/><Relationship Id="rId2" Type="http://schemas.openxmlformats.org/officeDocument/2006/relationships/hyperlink" Target="https://www.fhi.no/sv/influensa/influensavaksin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vaksinebloggen.no/podcast/episode-31-influensavirusene-vender-tilbake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tel 12"/>
          <p:cNvSpPr>
            <a:spLocks noGrp="1"/>
          </p:cNvSpPr>
          <p:nvPr>
            <p:ph type="title"/>
          </p:nvPr>
        </p:nvSpPr>
        <p:spPr>
          <a:xfrm>
            <a:off x="1068125" y="1662031"/>
            <a:ext cx="6713239" cy="1194380"/>
          </a:xfrm>
        </p:spPr>
        <p:txBody>
          <a:bodyPr>
            <a:noAutofit/>
          </a:bodyPr>
          <a:lstStyle/>
          <a:p>
            <a:r>
              <a:rPr lang="nb-NO" sz="3600" dirty="0"/>
              <a:t>Influensavaksinasjon av </a:t>
            </a:r>
            <a:r>
              <a:rPr lang="nb-NO" sz="3600" dirty="0" smtClean="0"/>
              <a:t>helsepersonell</a:t>
            </a:r>
            <a:endParaRPr lang="nb-NO" sz="3600" dirty="0"/>
          </a:p>
        </p:txBody>
      </p:sp>
      <p:sp>
        <p:nvSpPr>
          <p:cNvPr id="14" name="Plassholder for tekst 13"/>
          <p:cNvSpPr>
            <a:spLocks noGrp="1"/>
          </p:cNvSpPr>
          <p:nvPr>
            <p:ph type="body" idx="1"/>
          </p:nvPr>
        </p:nvSpPr>
        <p:spPr>
          <a:xfrm>
            <a:off x="1059886" y="3505553"/>
            <a:ext cx="7186189" cy="188145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b-NO" sz="2800" dirty="0" smtClean="0"/>
              <a:t>17.09.2024 </a:t>
            </a:r>
            <a:r>
              <a:rPr lang="nb-NO" sz="2800" dirty="0" err="1" smtClean="0"/>
              <a:t>Pasientsikkerhetsuka</a:t>
            </a:r>
            <a:r>
              <a:rPr lang="nb-NO" sz="2800" dirty="0" smtClean="0"/>
              <a:t> 2024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b-NO" sz="2800" dirty="0" smtClean="0"/>
              <a:t>Smittevernoverlege Christine Krohn Steenberg</a:t>
            </a:r>
            <a:r>
              <a:rPr lang="nb-NO" sz="2800" dirty="0"/>
              <a:t/>
            </a:r>
            <a:br>
              <a:rPr lang="nb-NO" sz="2800" dirty="0"/>
            </a:br>
            <a:r>
              <a:rPr lang="nb-NO" sz="2800" dirty="0"/>
              <a:t>Avdeling for </a:t>
            </a:r>
            <a:r>
              <a:rPr lang="nb-NO" sz="2800" dirty="0" smtClean="0"/>
              <a:t>smittevern Ullevål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b-NO" sz="2800" dirty="0" smtClean="0"/>
              <a:t>Oslo universitetssykehus</a:t>
            </a:r>
          </a:p>
          <a:p>
            <a:pPr marL="0" indent="0">
              <a:lnSpc>
                <a:spcPct val="100000"/>
              </a:lnSpc>
              <a:buNone/>
            </a:pPr>
            <a:endParaRPr lang="nb-NO" sz="2800" dirty="0"/>
          </a:p>
        </p:txBody>
      </p:sp>
      <p:pic>
        <p:nvPicPr>
          <p:cNvPr id="6" name="Plassholder for bilde 6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" r="3525"/>
          <a:stretch>
            <a:fillRect/>
          </a:stretch>
        </p:blipFill>
        <p:spPr>
          <a:xfrm>
            <a:off x="8516983" y="1"/>
            <a:ext cx="3675017" cy="5928526"/>
          </a:xfrm>
        </p:spPr>
      </p:pic>
      <p:sp>
        <p:nvSpPr>
          <p:cNvPr id="2" name="TekstSylinder 1"/>
          <p:cNvSpPr txBox="1"/>
          <p:nvPr/>
        </p:nvSpPr>
        <p:spPr>
          <a:xfrm>
            <a:off x="10890421" y="5651157"/>
            <a:ext cx="12439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i="1" dirty="0"/>
              <a:t>Foto: Paal Audestad</a:t>
            </a:r>
          </a:p>
        </p:txBody>
      </p:sp>
    </p:spTree>
    <p:extLst>
      <p:ext uri="{BB962C8B-B14F-4D97-AF65-F5344CB8AC3E}">
        <p14:creationId xmlns:p14="http://schemas.microsoft.com/office/powerpoint/2010/main" val="275940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solidFill>
                  <a:srgbClr val="00529C"/>
                </a:solidFill>
              </a:rPr>
              <a:t>Hvem anbefales vaksinasjon?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b-NO" b="1" dirty="0"/>
              <a:t>Grupper med økt risiko for alvorlig sykdom </a:t>
            </a:r>
            <a:br>
              <a:rPr lang="nb-NO" b="1" dirty="0"/>
            </a:br>
            <a:r>
              <a:rPr lang="nb-NO" b="1" dirty="0"/>
              <a:t>og død ved influensa</a:t>
            </a:r>
          </a:p>
          <a:p>
            <a:r>
              <a:rPr lang="nb-NO" dirty="0"/>
              <a:t>Alle fra fylte 65 år</a:t>
            </a:r>
          </a:p>
          <a:p>
            <a:r>
              <a:rPr lang="nb-NO" dirty="0"/>
              <a:t>Beboere i omsorgsboliger og sykehjem</a:t>
            </a:r>
          </a:p>
          <a:p>
            <a:r>
              <a:rPr lang="nb-NO" dirty="0"/>
              <a:t>Voksne og barn med visse kroniske </a:t>
            </a:r>
            <a:br>
              <a:rPr lang="nb-NO" dirty="0"/>
            </a:br>
            <a:r>
              <a:rPr lang="nb-NO" dirty="0"/>
              <a:t>sykdommer</a:t>
            </a:r>
          </a:p>
          <a:p>
            <a:r>
              <a:rPr lang="nb-NO" dirty="0" smtClean="0"/>
              <a:t>Gravide i 2. og 3. trimester</a:t>
            </a:r>
            <a:endParaRPr lang="nb-NO" dirty="0"/>
          </a:p>
          <a:p>
            <a:r>
              <a:rPr lang="nb-NO" dirty="0"/>
              <a:t>Prematurt fødte barn</a:t>
            </a:r>
          </a:p>
          <a:p>
            <a:endParaRPr lang="nb-NO" dirty="0"/>
          </a:p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10</a:t>
            </a:fld>
            <a:endParaRPr lang="nb-NO" altLang="nb-NO"/>
          </a:p>
        </p:txBody>
      </p:sp>
      <p:sp>
        <p:nvSpPr>
          <p:cNvPr id="8" name="TekstSylinder 7"/>
          <p:cNvSpPr txBox="1"/>
          <p:nvPr/>
        </p:nvSpPr>
        <p:spPr>
          <a:xfrm>
            <a:off x="9991709" y="4075043"/>
            <a:ext cx="18242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000" i="1" dirty="0"/>
              <a:t>Illustrasjon: FHI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637" y="1633852"/>
            <a:ext cx="3726145" cy="2517904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8637" y="4019297"/>
            <a:ext cx="2532379" cy="1870274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6081" y="52575"/>
            <a:ext cx="2728500" cy="1526829"/>
          </a:xfrm>
          <a:prstGeom prst="rect">
            <a:avLst/>
          </a:prstGeom>
        </p:spPr>
      </p:pic>
      <p:sp>
        <p:nvSpPr>
          <p:cNvPr id="10" name="TekstSylinder 9"/>
          <p:cNvSpPr txBox="1"/>
          <p:nvPr/>
        </p:nvSpPr>
        <p:spPr>
          <a:xfrm>
            <a:off x="9867822" y="1316775"/>
            <a:ext cx="18242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000" i="1" dirty="0"/>
              <a:t>Illustrasjon: FHI</a:t>
            </a:r>
          </a:p>
        </p:txBody>
      </p:sp>
      <p:pic>
        <p:nvPicPr>
          <p:cNvPr id="11" name="Bild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12955" y="4286693"/>
            <a:ext cx="790423" cy="1449109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9864243" y="5643350"/>
            <a:ext cx="18242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000" i="1" dirty="0"/>
              <a:t>Illustrasjon: FHI</a:t>
            </a:r>
          </a:p>
        </p:txBody>
      </p:sp>
    </p:spTree>
    <p:extLst>
      <p:ext uri="{BB962C8B-B14F-4D97-AF65-F5344CB8AC3E}">
        <p14:creationId xmlns:p14="http://schemas.microsoft.com/office/powerpoint/2010/main" val="350735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solidFill>
                  <a:srgbClr val="00529C"/>
                </a:solidFill>
              </a:rPr>
              <a:t>Hvem anbefales vaksinasjon?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b="1" dirty="0"/>
              <a:t>Andre </a:t>
            </a:r>
            <a:r>
              <a:rPr lang="nb-NO" b="1" dirty="0" smtClean="0"/>
              <a:t>grupper (indirekte beskyttelse)</a:t>
            </a:r>
            <a:endParaRPr lang="nb-NO" dirty="0"/>
          </a:p>
          <a:p>
            <a:r>
              <a:rPr lang="nb-NO" dirty="0" smtClean="0"/>
              <a:t>Helse- og omsorgspersonell </a:t>
            </a:r>
            <a:r>
              <a:rPr lang="nb-NO" dirty="0"/>
              <a:t>som har pasientkontakt </a:t>
            </a:r>
            <a:br>
              <a:rPr lang="nb-NO" dirty="0"/>
            </a:br>
            <a:r>
              <a:rPr lang="nb-NO" dirty="0"/>
              <a:t>– også gravide uavhengig av </a:t>
            </a:r>
            <a:r>
              <a:rPr lang="nb-NO" dirty="0" smtClean="0"/>
              <a:t>svangerskapslengde</a:t>
            </a:r>
            <a:br>
              <a:rPr lang="nb-NO" dirty="0" smtClean="0"/>
            </a:br>
            <a:r>
              <a:rPr lang="nb-NO" dirty="0" smtClean="0"/>
              <a:t>	</a:t>
            </a:r>
            <a:r>
              <a:rPr lang="nb-NO" sz="2000" dirty="0" smtClean="0"/>
              <a:t>= 410 000 personer</a:t>
            </a:r>
            <a:endParaRPr lang="nb-NO" sz="2000" dirty="0"/>
          </a:p>
          <a:p>
            <a:r>
              <a:rPr lang="nb-NO" dirty="0"/>
              <a:t>Husstandskontakter til personer med nedsatt immunforsvar</a:t>
            </a:r>
          </a:p>
          <a:p>
            <a:r>
              <a:rPr lang="nb-NO" dirty="0"/>
              <a:t>Svinerøktere og andre som har regelmessig kontakt med </a:t>
            </a:r>
            <a:br>
              <a:rPr lang="nb-NO" dirty="0"/>
            </a:br>
            <a:r>
              <a:rPr lang="nb-NO" dirty="0"/>
              <a:t>levende griser</a:t>
            </a:r>
          </a:p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11</a:t>
            </a:fld>
            <a:endParaRPr lang="nb-NO" altLang="nb-NO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785" y="365125"/>
            <a:ext cx="3137363" cy="3109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kstSylinder 6"/>
          <p:cNvSpPr txBox="1"/>
          <p:nvPr/>
        </p:nvSpPr>
        <p:spPr>
          <a:xfrm>
            <a:off x="9966919" y="3409791"/>
            <a:ext cx="18242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000" i="1" dirty="0"/>
              <a:t>Illustrasjon: FHI</a:t>
            </a:r>
          </a:p>
        </p:txBody>
      </p:sp>
    </p:spTree>
    <p:extLst>
      <p:ext uri="{BB962C8B-B14F-4D97-AF65-F5344CB8AC3E}">
        <p14:creationId xmlns:p14="http://schemas.microsoft.com/office/powerpoint/2010/main" val="331656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Hvorfor anbefales helsepersonell vaksine?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nb-NO" dirty="0" smtClean="0"/>
              <a:t>Beskytte </a:t>
            </a:r>
            <a:r>
              <a:rPr lang="nb-NO" dirty="0"/>
              <a:t>mot alvorlig sykdom og død hos sårbare pasienter ved å </a:t>
            </a:r>
            <a:r>
              <a:rPr lang="nb-NO" b="1" dirty="0"/>
              <a:t>hindre smitte fra </a:t>
            </a:r>
            <a:r>
              <a:rPr lang="nb-NO" b="1" dirty="0" smtClean="0"/>
              <a:t>helsepersonell</a:t>
            </a:r>
            <a:endParaRPr lang="nb-NO" dirty="0" smtClean="0"/>
          </a:p>
          <a:p>
            <a:pPr marL="514350" indent="-514350">
              <a:buAutoNum type="arabicParenR"/>
            </a:pPr>
            <a:r>
              <a:rPr lang="nb-NO" b="1" dirty="0" smtClean="0"/>
              <a:t>Beskytte </a:t>
            </a:r>
            <a:r>
              <a:rPr lang="nb-NO" b="1" dirty="0"/>
              <a:t>helsepersonellet selv</a:t>
            </a:r>
            <a:r>
              <a:rPr lang="nb-NO" dirty="0"/>
              <a:t>, samt å redusere sannsynligheten for at de tar med seg smitte hjem til sin </a:t>
            </a:r>
            <a:r>
              <a:rPr lang="nb-NO" dirty="0" smtClean="0"/>
              <a:t>omgangskrets</a:t>
            </a:r>
          </a:p>
          <a:p>
            <a:pPr marL="514350" indent="-514350">
              <a:buAutoNum type="arabicParenR"/>
            </a:pPr>
            <a:r>
              <a:rPr lang="nb-NO" b="1" dirty="0" smtClean="0"/>
              <a:t>Opprettholde </a:t>
            </a:r>
            <a:r>
              <a:rPr lang="nb-NO" b="1" dirty="0"/>
              <a:t>tilstrekkelig beredskap </a:t>
            </a:r>
            <a:r>
              <a:rPr lang="nb-NO" dirty="0"/>
              <a:t>i helseinstitusjonene i influensasesongen, ettersom influensautbrudd medfører en stor </a:t>
            </a:r>
            <a:r>
              <a:rPr lang="nb-NO" dirty="0" smtClean="0"/>
              <a:t>ekstra belastning </a:t>
            </a:r>
            <a:r>
              <a:rPr lang="nb-NO" dirty="0"/>
              <a:t>på sykehusene og resten av helsetjenesten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5575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Ekstra poenger for helsepersonell…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b-NO" dirty="0"/>
              <a:t>	Høyere risiko for å bli smittet </a:t>
            </a:r>
          </a:p>
          <a:p>
            <a:pPr marL="0" indent="0">
              <a:buNone/>
            </a:pPr>
            <a:r>
              <a:rPr lang="nb-NO" dirty="0"/>
              <a:t>+	Høy forekomst av </a:t>
            </a:r>
            <a:r>
              <a:rPr lang="nb-NO" dirty="0" err="1"/>
              <a:t>asymptomatiske</a:t>
            </a:r>
            <a:r>
              <a:rPr lang="nb-NO" dirty="0"/>
              <a:t> infeksjoner</a:t>
            </a:r>
          </a:p>
          <a:p>
            <a:pPr marL="0" indent="0">
              <a:buNone/>
            </a:pPr>
            <a:r>
              <a:rPr lang="nb-NO" dirty="0"/>
              <a:t>+	Høy terskel for å være borte fra jobb</a:t>
            </a:r>
          </a:p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r>
              <a:rPr lang="nb-NO" dirty="0"/>
              <a:t>=	Høyere sannsynlighet for å møte på jobb når vi er smitteførende</a:t>
            </a:r>
          </a:p>
          <a:p>
            <a:pPr marL="0" indent="0">
              <a:buNone/>
            </a:pPr>
            <a:r>
              <a:rPr lang="nb-NO" dirty="0"/>
              <a:t>	</a:t>
            </a:r>
            <a:r>
              <a:rPr lang="nb-NO" b="1" dirty="0" smtClean="0"/>
              <a:t>også uten </a:t>
            </a:r>
            <a:r>
              <a:rPr lang="nb-NO" b="1" dirty="0"/>
              <a:t>å være klar over det </a:t>
            </a:r>
            <a:r>
              <a:rPr lang="nb-NO" b="1" dirty="0" smtClean="0"/>
              <a:t>selv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13</a:t>
            </a:fld>
            <a:endParaRPr lang="nb-NO"/>
          </a:p>
        </p:txBody>
      </p:sp>
      <p:cxnSp>
        <p:nvCxnSpPr>
          <p:cNvPr id="6" name="Rett linje 5"/>
          <p:cNvCxnSpPr/>
          <p:nvPr/>
        </p:nvCxnSpPr>
        <p:spPr>
          <a:xfrm>
            <a:off x="968188" y="3541059"/>
            <a:ext cx="1012115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73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Tillegg: Når pasientene blir smittet på helseinstitusjon</a:t>
            </a:r>
            <a:br>
              <a:rPr lang="nb-NO" dirty="0" smtClean="0"/>
            </a:b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b-NO" dirty="0" smtClean="0"/>
              <a:t>Ekstra sårbare når innlagt (uavhengig av årsak)</a:t>
            </a:r>
          </a:p>
          <a:p>
            <a:r>
              <a:rPr lang="nb-NO" dirty="0" smtClean="0"/>
              <a:t>Indikasjoner </a:t>
            </a:r>
            <a:r>
              <a:rPr lang="nb-NO" dirty="0"/>
              <a:t>på at </a:t>
            </a:r>
            <a:r>
              <a:rPr lang="nb-NO" b="1" dirty="0">
                <a:solidFill>
                  <a:schemeClr val="accent2"/>
                </a:solidFill>
              </a:rPr>
              <a:t>dødeligheten er høyere blant helsetjenesteassosierte influensatilfeller</a:t>
            </a:r>
            <a:r>
              <a:rPr lang="nb-NO" b="1" dirty="0"/>
              <a:t> </a:t>
            </a:r>
            <a:r>
              <a:rPr lang="nb-NO" dirty="0"/>
              <a:t>enn blant dem som er smittet i sitt </a:t>
            </a:r>
            <a:r>
              <a:rPr lang="nb-NO" dirty="0" smtClean="0"/>
              <a:t>hjemmemiljø</a:t>
            </a:r>
          </a:p>
          <a:p>
            <a:r>
              <a:rPr lang="nb-NO" dirty="0" smtClean="0"/>
              <a:t>Dokumentert </a:t>
            </a:r>
            <a:r>
              <a:rPr lang="nb-NO" dirty="0"/>
              <a:t>at helsepersonell </a:t>
            </a:r>
            <a:r>
              <a:rPr lang="nb-NO" dirty="0" smtClean="0"/>
              <a:t>har hatt en rolle </a:t>
            </a:r>
            <a:r>
              <a:rPr lang="nb-NO" dirty="0"/>
              <a:t>i smittespredning ved utbrudd på sykehus/sykehjem</a:t>
            </a:r>
          </a:p>
          <a:p>
            <a:endParaRPr lang="nb-NO" dirty="0" smtClean="0"/>
          </a:p>
          <a:p>
            <a:r>
              <a:rPr lang="nb-NO" dirty="0" smtClean="0"/>
              <a:t>Utbrudd </a:t>
            </a:r>
            <a:r>
              <a:rPr lang="nb-NO" dirty="0"/>
              <a:t>i norske helseinstitusjoner forekommer </a:t>
            </a:r>
            <a:r>
              <a:rPr lang="nb-NO" dirty="0" smtClean="0"/>
              <a:t>relativt hyppig</a:t>
            </a:r>
            <a:endParaRPr lang="nb-NO" dirty="0"/>
          </a:p>
          <a:p>
            <a:pPr lvl="1"/>
            <a:r>
              <a:rPr lang="nb-NO" dirty="0" smtClean="0"/>
              <a:t>9 utbrudd i helseinstitusjoner i 22/23-sesongen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4129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15</a:t>
            </a:fld>
            <a:endParaRPr lang="nb-NO"/>
          </a:p>
        </p:txBody>
      </p:sp>
      <p:sp>
        <p:nvSpPr>
          <p:cNvPr id="11" name="Rektangel 10"/>
          <p:cNvSpPr/>
          <p:nvPr/>
        </p:nvSpPr>
        <p:spPr>
          <a:xfrm>
            <a:off x="414399" y="5284561"/>
            <a:ext cx="59912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i="1" dirty="0"/>
              <a:t>Figur 1: Selvrapportert vaksinasjonsdekning i risikogruppene for alvorlig influensa fra 2015/16 til 2022/23. SSB/FHI 2023</a:t>
            </a:r>
            <a:endParaRPr lang="nb-NO" sz="1400" dirty="0"/>
          </a:p>
        </p:txBody>
      </p:sp>
      <p:sp>
        <p:nvSpPr>
          <p:cNvPr id="12" name="Rektangel 11"/>
          <p:cNvSpPr/>
          <p:nvPr/>
        </p:nvSpPr>
        <p:spPr>
          <a:xfrm>
            <a:off x="5896179" y="5284561"/>
            <a:ext cx="51612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i="1" dirty="0"/>
              <a:t>Figur 2: Selvrapportert vaksinasjonsdekning i risikogruppene, etter alder og helsetilstand, sesongen 2022/23. SSB/FHI 2023</a:t>
            </a:r>
            <a:endParaRPr lang="nb-NO" sz="1400" dirty="0"/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" y="1579553"/>
            <a:ext cx="6092232" cy="3743268"/>
          </a:xfrm>
          <a:prstGeom prst="rect">
            <a:avLst/>
          </a:prstGeo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179" y="1579553"/>
            <a:ext cx="5913633" cy="3743268"/>
          </a:xfrm>
          <a:prstGeom prst="rect">
            <a:avLst/>
          </a:prstGeom>
        </p:spPr>
      </p:pic>
      <p:sp>
        <p:nvSpPr>
          <p:cNvPr id="8" name="Tittel 1"/>
          <p:cNvSpPr txBox="1">
            <a:spLocks/>
          </p:cNvSpPr>
          <p:nvPr/>
        </p:nvSpPr>
        <p:spPr>
          <a:xfrm>
            <a:off x="838200" y="980729"/>
            <a:ext cx="10515600" cy="7301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4A9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nb-NO" dirty="0" smtClean="0">
                <a:solidFill>
                  <a:srgbClr val="00529C"/>
                </a:solidFill>
              </a:rPr>
              <a:t>Nei, ikke alle</a:t>
            </a:r>
            <a:endParaRPr lang="nb-NO" dirty="0"/>
          </a:p>
        </p:txBody>
      </p:sp>
      <p:sp>
        <p:nvSpPr>
          <p:cNvPr id="6" name="Tittel 5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9466"/>
          </a:xfrm>
        </p:spPr>
        <p:txBody>
          <a:bodyPr>
            <a:normAutofit/>
          </a:bodyPr>
          <a:lstStyle/>
          <a:p>
            <a:r>
              <a:rPr lang="nb-NO" dirty="0" smtClean="0"/>
              <a:t>Men er ikke pasientene vaksinert?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07593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Store pasientgrupper har </a:t>
            </a:r>
            <a:r>
              <a:rPr lang="nb-NO" dirty="0" smtClean="0"/>
              <a:t>redusert </a:t>
            </a:r>
            <a:r>
              <a:rPr lang="nb-NO" dirty="0"/>
              <a:t>vaksineeffekt</a:t>
            </a:r>
          </a:p>
          <a:p>
            <a:pPr lvl="1"/>
            <a:r>
              <a:rPr lang="nb-NO" dirty="0"/>
              <a:t>Spedbarn</a:t>
            </a:r>
          </a:p>
          <a:p>
            <a:pPr lvl="1"/>
            <a:r>
              <a:rPr lang="nb-NO" dirty="0"/>
              <a:t>Eldre</a:t>
            </a:r>
          </a:p>
          <a:p>
            <a:pPr lvl="1"/>
            <a:r>
              <a:rPr lang="nb-NO" dirty="0"/>
              <a:t>Immunsvekkede</a:t>
            </a:r>
          </a:p>
          <a:p>
            <a:endParaRPr lang="nb-NO" dirty="0"/>
          </a:p>
          <a:p>
            <a:endParaRPr lang="nb-NO" dirty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solidFill>
                  <a:srgbClr val="00529C"/>
                </a:solidFill>
              </a:rPr>
              <a:t>Men er ikke pasientene vaksinert</a:t>
            </a:r>
            <a:r>
              <a:rPr lang="nb-NO" dirty="0" smtClean="0">
                <a:solidFill>
                  <a:srgbClr val="00529C"/>
                </a:solidFill>
              </a:rPr>
              <a:t>?</a:t>
            </a:r>
            <a:br>
              <a:rPr lang="nb-NO" dirty="0" smtClean="0">
                <a:solidFill>
                  <a:srgbClr val="00529C"/>
                </a:solidFill>
              </a:rPr>
            </a:br>
            <a:r>
              <a:rPr lang="nb-NO" dirty="0" smtClean="0">
                <a:solidFill>
                  <a:srgbClr val="00529C"/>
                </a:solidFill>
              </a:rPr>
              <a:t>Jo, men</a:t>
            </a:r>
            <a:endParaRPr lang="nb-NO" dirty="0">
              <a:solidFill>
                <a:srgbClr val="00529C"/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16</a:t>
            </a:fld>
            <a:endParaRPr lang="nb-NO" altLang="nb-NO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7341" y="2344968"/>
            <a:ext cx="1771897" cy="3439005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4338" y="2448195"/>
            <a:ext cx="2353003" cy="2638793"/>
          </a:xfrm>
          <a:prstGeom prst="rect">
            <a:avLst/>
          </a:prstGeom>
        </p:spPr>
      </p:pic>
      <p:sp>
        <p:nvSpPr>
          <p:cNvPr id="8" name="TekstSylinder 7"/>
          <p:cNvSpPr txBox="1"/>
          <p:nvPr/>
        </p:nvSpPr>
        <p:spPr>
          <a:xfrm>
            <a:off x="7500494" y="5013720"/>
            <a:ext cx="1826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Illustrasjoner: FHI</a:t>
            </a:r>
            <a:endParaRPr lang="nb-NO" dirty="0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3915" y="2434238"/>
            <a:ext cx="790423" cy="144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42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17</a:t>
            </a:fld>
            <a:endParaRPr lang="nb-NO"/>
          </a:p>
        </p:txBody>
      </p:sp>
      <p:sp>
        <p:nvSpPr>
          <p:cNvPr id="5" name="Rektangel 4"/>
          <p:cNvSpPr/>
          <p:nvPr/>
        </p:nvSpPr>
        <p:spPr>
          <a:xfrm>
            <a:off x="4282085" y="5246180"/>
            <a:ext cx="72924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i="1" dirty="0"/>
              <a:t>Figur 3: Selvrapportert vaksinasjonsdekning blant personer som jobber i helsetjenestene og har pasientkontakt, 2014/15-2022/23. SSB/FHI 2023.</a:t>
            </a:r>
            <a:endParaRPr lang="nb-NO" sz="1400" dirty="0"/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085" y="1133062"/>
            <a:ext cx="6808405" cy="4113118"/>
          </a:xfrm>
          <a:prstGeom prst="rect">
            <a:avLst/>
          </a:prstGeom>
        </p:spPr>
      </p:pic>
      <p:sp>
        <p:nvSpPr>
          <p:cNvPr id="6" name="Tittel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b-NO" dirty="0" smtClean="0"/>
              <a:t>OK, så hva med vaksinedekningen blant helsepersonell?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2052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18</a:t>
            </a:fld>
            <a:endParaRPr lang="nb-NO"/>
          </a:p>
        </p:txBody>
      </p:sp>
      <p:sp>
        <p:nvSpPr>
          <p:cNvPr id="3" name="Tittel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4A9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nb-NO" dirty="0" smtClean="0">
                <a:solidFill>
                  <a:srgbClr val="00529C"/>
                </a:solidFill>
              </a:rPr>
              <a:t>Hva med helsepersonell på OUS?</a:t>
            </a:r>
            <a:endParaRPr lang="nb-NO" dirty="0">
              <a:solidFill>
                <a:srgbClr val="00529C"/>
              </a:solidFill>
            </a:endParaRPr>
          </a:p>
        </p:txBody>
      </p:sp>
      <p:sp>
        <p:nvSpPr>
          <p:cNvPr id="4" name="Plassholder for innhold 2"/>
          <p:cNvSpPr txBox="1">
            <a:spLocks/>
          </p:cNvSpPr>
          <p:nvPr/>
        </p:nvSpPr>
        <p:spPr>
          <a:xfrm>
            <a:off x="838200" y="1825625"/>
            <a:ext cx="10515600" cy="36607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dirty="0" smtClean="0"/>
              <a:t>Spørreundersøkelse september 2023 sendt til alle ansatte</a:t>
            </a:r>
          </a:p>
          <a:p>
            <a:r>
              <a:rPr lang="nb-NO" dirty="0" smtClean="0"/>
              <a:t>7 838 svar (35%)</a:t>
            </a:r>
          </a:p>
          <a:p>
            <a:r>
              <a:rPr lang="nb-NO" dirty="0" smtClean="0"/>
              <a:t>Planer om å ta influensavaksine sesongen 23/24: </a:t>
            </a:r>
          </a:p>
          <a:p>
            <a:pPr lvl="1"/>
            <a:r>
              <a:rPr lang="nb-NO" dirty="0" smtClean="0"/>
              <a:t>Ja 86,3% </a:t>
            </a:r>
          </a:p>
          <a:p>
            <a:pPr lvl="1"/>
            <a:r>
              <a:rPr lang="nb-NO" dirty="0" smtClean="0"/>
              <a:t>Nei 6,9%</a:t>
            </a:r>
          </a:p>
          <a:p>
            <a:pPr lvl="1"/>
            <a:r>
              <a:rPr lang="nb-NO" dirty="0" smtClean="0"/>
              <a:t>Vet ikke 6,8 %</a:t>
            </a:r>
          </a:p>
          <a:p>
            <a:endParaRPr lang="nb-NO" dirty="0" smtClean="0"/>
          </a:p>
          <a:p>
            <a:endParaRPr lang="nb-NO" dirty="0" smtClean="0"/>
          </a:p>
          <a:p>
            <a:endParaRPr lang="nb-NO" dirty="0" smtClean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2192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>
                <a:solidFill>
                  <a:srgbClr val="00529C"/>
                </a:solidFill>
              </a:rPr>
              <a:t>Hvorfor velger ansatte </a:t>
            </a:r>
            <a:r>
              <a:rPr lang="nb-NO" dirty="0" smtClean="0">
                <a:solidFill>
                  <a:srgbClr val="00529C"/>
                </a:solidFill>
              </a:rPr>
              <a:t>å vaksinere seg?</a:t>
            </a:r>
            <a:endParaRPr lang="nb-NO" dirty="0">
              <a:solidFill>
                <a:srgbClr val="00529C"/>
              </a:solidFill>
            </a:endParaRP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nb-NO" altLang="nb-NO" dirty="0" smtClean="0"/>
              <a:t>Beskytte </a:t>
            </a:r>
            <a:r>
              <a:rPr lang="nb-NO" altLang="nb-NO" dirty="0"/>
              <a:t>pasientene </a:t>
            </a:r>
            <a:endParaRPr lang="nb-NO" altLang="nb-NO" dirty="0" smtClean="0"/>
          </a:p>
          <a:p>
            <a:pPr marL="514350" indent="-514350">
              <a:buAutoNum type="arabicParenR"/>
            </a:pPr>
            <a:r>
              <a:rPr lang="nb-NO" altLang="nb-NO" dirty="0" smtClean="0"/>
              <a:t>Unngå </a:t>
            </a:r>
            <a:r>
              <a:rPr lang="nb-NO" altLang="nb-NO" dirty="0"/>
              <a:t>å smitte familie og </a:t>
            </a:r>
            <a:r>
              <a:rPr lang="nb-NO" altLang="nb-NO" dirty="0" smtClean="0"/>
              <a:t>venner</a:t>
            </a:r>
          </a:p>
          <a:p>
            <a:pPr marL="514350" indent="-514350">
              <a:buAutoNum type="arabicParenR"/>
            </a:pPr>
            <a:r>
              <a:rPr lang="nb-NO" altLang="nb-NO" dirty="0" smtClean="0"/>
              <a:t>Unngå </a:t>
            </a:r>
            <a:r>
              <a:rPr lang="nb-NO" altLang="nb-NO" dirty="0"/>
              <a:t>å bli syk </a:t>
            </a:r>
            <a:r>
              <a:rPr lang="nb-NO" altLang="nb-NO" dirty="0" smtClean="0"/>
              <a:t>selv</a:t>
            </a:r>
          </a:p>
          <a:p>
            <a:pPr marL="514350" indent="-514350">
              <a:buAutoNum type="arabicParenR"/>
            </a:pPr>
            <a:r>
              <a:rPr lang="nb-NO" altLang="nb-NO" dirty="0" smtClean="0"/>
              <a:t>Ønsker å gå foran med et godt eksempel</a:t>
            </a:r>
            <a:endParaRPr lang="nb-NO" altLang="nb-NO" dirty="0"/>
          </a:p>
          <a:p>
            <a:pPr marL="514350" indent="-514350">
              <a:buAutoNum type="arabicParenR"/>
            </a:pPr>
            <a:r>
              <a:rPr lang="nb-NO" altLang="nb-NO" dirty="0" smtClean="0"/>
              <a:t>Unngå </a:t>
            </a:r>
            <a:r>
              <a:rPr lang="nb-NO" altLang="nb-NO" dirty="0"/>
              <a:t>sykefravær</a:t>
            </a:r>
          </a:p>
          <a:p>
            <a:endParaRPr lang="nb-NO" alt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19</a:t>
            </a:fld>
            <a:endParaRPr lang="nb-NO" altLang="nb-NO"/>
          </a:p>
        </p:txBody>
      </p:sp>
      <p:pic>
        <p:nvPicPr>
          <p:cNvPr id="6" name="Picture 4" descr="https://i2.wp.com/oneillnow.com/wp-content/uploads/2015/09/fb-like.png?ssl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784" y="1690688"/>
            <a:ext cx="1983740" cy="169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27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Hva er sesonginfluensa?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Influensa forekommer som årlige epidemier på den nordlige halvkule i tidsrommet </a:t>
            </a:r>
            <a:r>
              <a:rPr lang="nb-NO" dirty="0" smtClean="0"/>
              <a:t>november </a:t>
            </a:r>
            <a:r>
              <a:rPr lang="nb-NO" dirty="0"/>
              <a:t>til </a:t>
            </a:r>
            <a:r>
              <a:rPr lang="nb-NO" dirty="0" smtClean="0"/>
              <a:t>mai</a:t>
            </a:r>
            <a:br>
              <a:rPr lang="nb-NO" dirty="0" smtClean="0"/>
            </a:br>
            <a:endParaRPr lang="nb-NO" dirty="0" smtClean="0"/>
          </a:p>
          <a:p>
            <a:pPr marL="0" indent="0">
              <a:buNone/>
            </a:pPr>
            <a:r>
              <a:rPr lang="nb-NO" dirty="0" smtClean="0"/>
              <a:t>			= sesonginfluensa</a:t>
            </a:r>
          </a:p>
          <a:p>
            <a:pPr marL="0" indent="0">
              <a:buNone/>
            </a:pPr>
            <a:endParaRPr lang="nb-NO" dirty="0" smtClean="0"/>
          </a:p>
          <a:p>
            <a:r>
              <a:rPr lang="nb-NO" dirty="0" smtClean="0"/>
              <a:t>Skyldes to typer influensavirus: Type A og type B</a:t>
            </a:r>
          </a:p>
          <a:p>
            <a:pPr lvl="1"/>
            <a:r>
              <a:rPr lang="nb-NO" dirty="0" smtClean="0"/>
              <a:t>Nye varianter/</a:t>
            </a:r>
            <a:r>
              <a:rPr lang="nb-NO" dirty="0" err="1" smtClean="0"/>
              <a:t>subtyper</a:t>
            </a:r>
            <a:r>
              <a:rPr lang="nb-NO" dirty="0" smtClean="0"/>
              <a:t> utvikles hvert år som er litt forskjellige fra tidligere års virus, slik at vår immunitet blir delvis utdatert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4783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>
                <a:solidFill>
                  <a:srgbClr val="00529C"/>
                </a:solidFill>
              </a:rPr>
              <a:t>Hvorfor velger ansatte å </a:t>
            </a:r>
            <a:r>
              <a:rPr lang="nb-NO" dirty="0" smtClean="0">
                <a:solidFill>
                  <a:srgbClr val="00529C"/>
                </a:solidFill>
              </a:rPr>
              <a:t>IKKE vaksinere seg?</a:t>
            </a:r>
            <a:endParaRPr lang="nb-NO" dirty="0">
              <a:solidFill>
                <a:srgbClr val="00529C"/>
              </a:solidFill>
            </a:endParaRP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nb-NO" b="1" dirty="0" smtClean="0"/>
              <a:t>Er </a:t>
            </a:r>
            <a:r>
              <a:rPr lang="nb-NO" b="1" dirty="0"/>
              <a:t>frisk og tåler å få </a:t>
            </a:r>
            <a:r>
              <a:rPr lang="nb-NO" b="1" dirty="0" smtClean="0"/>
              <a:t>influensa</a:t>
            </a:r>
          </a:p>
          <a:p>
            <a:pPr marL="514350" indent="-514350">
              <a:buAutoNum type="arabicParenR"/>
            </a:pPr>
            <a:r>
              <a:rPr lang="nb-NO" dirty="0" smtClean="0"/>
              <a:t>Har ikke kontakt med pasienter i mitt daglige arbeid</a:t>
            </a:r>
          </a:p>
          <a:p>
            <a:pPr marL="514350" indent="-514350">
              <a:buAutoNum type="arabicParenR"/>
            </a:pPr>
            <a:r>
              <a:rPr lang="nb-NO" dirty="0" smtClean="0"/>
              <a:t>Bedre å få naturlig influensa, det styrker immuniteten</a:t>
            </a:r>
          </a:p>
          <a:p>
            <a:pPr marL="514350" indent="-514350">
              <a:buAutoNum type="arabicParenR"/>
            </a:pPr>
            <a:r>
              <a:rPr lang="nb-NO" dirty="0" smtClean="0"/>
              <a:t>Skeptisk til bivirkninger</a:t>
            </a:r>
          </a:p>
          <a:p>
            <a:pPr marL="514350" indent="-514350">
              <a:buAutoNum type="arabicParenR"/>
            </a:pPr>
            <a:r>
              <a:rPr lang="nb-NO" dirty="0" smtClean="0"/>
              <a:t>Tviler på at vaksinen beskytter meg mot influensa</a:t>
            </a:r>
            <a:endParaRPr lang="nb-NO" dirty="0"/>
          </a:p>
          <a:p>
            <a:pPr marL="0" indent="0">
              <a:buNone/>
            </a:pPr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20</a:t>
            </a:fld>
            <a:endParaRPr lang="nb-NO" altLang="nb-NO"/>
          </a:p>
        </p:txBody>
      </p:sp>
      <p:pic>
        <p:nvPicPr>
          <p:cNvPr id="6" name="Picture 2" descr="https://spanishwebcopywriter.files.wordpress.com/2015/05/estrategia-contenidos-equivocad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321" y="1825625"/>
            <a:ext cx="1829002" cy="156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9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Vaksineeffekt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I </a:t>
            </a:r>
            <a:r>
              <a:rPr lang="nb-NO" i="1" dirty="0"/>
              <a:t>gjennomsnitt</a:t>
            </a:r>
            <a:r>
              <a:rPr lang="nb-NO" dirty="0"/>
              <a:t> er </a:t>
            </a:r>
            <a:r>
              <a:rPr lang="nb-NO" b="1" dirty="0"/>
              <a:t>effekten 60 </a:t>
            </a:r>
            <a:r>
              <a:rPr lang="nb-NO" b="1" dirty="0" smtClean="0"/>
              <a:t>% hos friske voksne</a:t>
            </a:r>
            <a:r>
              <a:rPr lang="nb-NO" dirty="0" smtClean="0"/>
              <a:t>, </a:t>
            </a:r>
            <a:r>
              <a:rPr lang="nb-NO" dirty="0"/>
              <a:t>avhengig av</a:t>
            </a:r>
          </a:p>
          <a:p>
            <a:pPr lvl="2"/>
            <a:r>
              <a:rPr lang="nb-NO" dirty="0" smtClean="0"/>
              <a:t>virusegenskaper</a:t>
            </a:r>
            <a:endParaRPr lang="nb-NO" dirty="0"/>
          </a:p>
          <a:p>
            <a:pPr lvl="2"/>
            <a:r>
              <a:rPr lang="nb-NO" dirty="0" smtClean="0"/>
              <a:t>vaksineegenskaper</a:t>
            </a:r>
            <a:endParaRPr lang="nb-NO" dirty="0"/>
          </a:p>
          <a:p>
            <a:pPr lvl="2"/>
            <a:r>
              <a:rPr lang="nb-NO" dirty="0"/>
              <a:t>de som vaksineres</a:t>
            </a:r>
          </a:p>
          <a:p>
            <a:pPr lvl="1"/>
            <a:r>
              <a:rPr lang="nb-NO" dirty="0">
                <a:solidFill>
                  <a:schemeClr val="accent4">
                    <a:lumMod val="75000"/>
                  </a:schemeClr>
                </a:solidFill>
              </a:rPr>
              <a:t>Vaksineeffekten på helsepersonell </a:t>
            </a:r>
            <a:r>
              <a:rPr lang="nb-NO" dirty="0" smtClean="0">
                <a:solidFill>
                  <a:schemeClr val="accent4">
                    <a:lumMod val="75000"/>
                  </a:schemeClr>
                </a:solidFill>
              </a:rPr>
              <a:t>kanskje noe bedre</a:t>
            </a:r>
          </a:p>
          <a:p>
            <a:r>
              <a:rPr lang="nb-NO" dirty="0" smtClean="0"/>
              <a:t>Får man likevel influensa, vil vaksinen </a:t>
            </a:r>
            <a:r>
              <a:rPr lang="nb-NO" dirty="0"/>
              <a:t>gir mildere sykdomsforløp </a:t>
            </a:r>
            <a:r>
              <a:rPr lang="nb-NO" dirty="0" smtClean="0"/>
              <a:t>hos vaksinerte</a:t>
            </a:r>
            <a:endParaRPr lang="nb-NO" dirty="0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3451E-0838-4823-A99B-AE819D8E6612}" type="slidenum">
              <a:rPr lang="nb-NO" smtClean="0"/>
              <a:pPr/>
              <a:t>21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6500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Bedre med naturlig influensa?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i="1" dirty="0" smtClean="0"/>
              <a:t>Noen studier </a:t>
            </a:r>
            <a:r>
              <a:rPr lang="nb-NO" dirty="0" smtClean="0"/>
              <a:t>viser at gjennomgått influensa kan gi en bredere immunrespons </a:t>
            </a:r>
          </a:p>
          <a:p>
            <a:pPr lvl="1"/>
            <a:r>
              <a:rPr lang="nb-NO" dirty="0" smtClean="0"/>
              <a:t>«Cellulær immunitet» mot deler av viruset som ikke endrer seg </a:t>
            </a:r>
          </a:p>
          <a:p>
            <a:pPr lvl="1"/>
            <a:r>
              <a:rPr lang="nb-NO" dirty="0" smtClean="0"/>
              <a:t>Gir større eller mindre grad av kryssbeskyttelse mot andre virusvarianter</a:t>
            </a:r>
            <a:br>
              <a:rPr lang="nb-NO" dirty="0" smtClean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b="1" dirty="0" smtClean="0"/>
              <a:t>MEN! Usikkert om en bredere immunrespons er av betydning for friske voksne som allerede har gjennomgått én eller flere influensainfeksjoner</a:t>
            </a:r>
            <a:endParaRPr lang="nb-NO" b="1" dirty="0"/>
          </a:p>
          <a:p>
            <a:pPr marL="0" indent="0">
              <a:buNone/>
            </a:pPr>
            <a:r>
              <a:rPr lang="nb-NO" u="sng" dirty="0" smtClean="0">
                <a:solidFill>
                  <a:schemeClr val="accent2"/>
                </a:solidFill>
              </a:rPr>
              <a:t>Helsepersonell </a:t>
            </a:r>
            <a:r>
              <a:rPr lang="nb-NO" u="sng" dirty="0">
                <a:solidFill>
                  <a:schemeClr val="accent2"/>
                </a:solidFill>
              </a:rPr>
              <a:t>vil </a:t>
            </a:r>
            <a:r>
              <a:rPr lang="nb-NO" u="sng" dirty="0" smtClean="0">
                <a:solidFill>
                  <a:schemeClr val="accent2"/>
                </a:solidFill>
              </a:rPr>
              <a:t>uansett </a:t>
            </a:r>
            <a:r>
              <a:rPr lang="nb-NO" u="sng" dirty="0">
                <a:solidFill>
                  <a:schemeClr val="accent2"/>
                </a:solidFill>
              </a:rPr>
              <a:t>gjennomgå flere influensainfeksjoner </a:t>
            </a:r>
            <a:r>
              <a:rPr lang="nb-NO" dirty="0">
                <a:solidFill>
                  <a:schemeClr val="accent2"/>
                </a:solidFill>
              </a:rPr>
              <a:t>ila. yrkeskarrieren på tross av årlig vaksinasjon</a:t>
            </a:r>
          </a:p>
          <a:p>
            <a:pPr lvl="1"/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19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>
                <a:solidFill>
                  <a:srgbClr val="00529C"/>
                </a:solidFill>
              </a:rPr>
              <a:t>Vaksinebivirkninger</a:t>
            </a:r>
            <a:endParaRPr lang="nb-NO" dirty="0">
              <a:solidFill>
                <a:srgbClr val="00529C"/>
              </a:solidFill>
            </a:endParaRPr>
          </a:p>
        </p:txBody>
      </p:sp>
      <p:sp>
        <p:nvSpPr>
          <p:cNvPr id="5" name="Plassholder for innhold 4"/>
          <p:cNvSpPr>
            <a:spLocks noGrp="1"/>
          </p:cNvSpPr>
          <p:nvPr>
            <p:ph sz="half" idx="2"/>
          </p:nvPr>
        </p:nvSpPr>
        <p:spPr>
          <a:xfrm>
            <a:off x="839788" y="1690688"/>
            <a:ext cx="5889003" cy="379571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b-NO" dirty="0" smtClean="0"/>
              <a:t>- Brukt i mange år</a:t>
            </a:r>
          </a:p>
          <a:p>
            <a:pPr marL="0" indent="0">
              <a:buNone/>
            </a:pPr>
            <a:r>
              <a:rPr lang="nb-NO" dirty="0" smtClean="0"/>
              <a:t>- Kort tid etter vaksinasjon, sjelden senere enn etter 2 døgn</a:t>
            </a:r>
          </a:p>
          <a:p>
            <a:pPr marL="0" indent="0">
              <a:buNone/>
            </a:pPr>
            <a:r>
              <a:rPr lang="nb-NO" b="1" dirty="0" smtClean="0"/>
              <a:t>Lokalreaksjon (5-20%)</a:t>
            </a:r>
          </a:p>
          <a:p>
            <a:r>
              <a:rPr lang="nb-NO" dirty="0" smtClean="0"/>
              <a:t>Hevelse</a:t>
            </a:r>
            <a:endParaRPr lang="nb-NO" dirty="0"/>
          </a:p>
          <a:p>
            <a:r>
              <a:rPr lang="nb-NO" dirty="0"/>
              <a:t>Rødhet</a:t>
            </a:r>
          </a:p>
          <a:p>
            <a:r>
              <a:rPr lang="nb-NO" dirty="0"/>
              <a:t>Ømhet</a:t>
            </a:r>
          </a:p>
          <a:p>
            <a:endParaRPr lang="nb-NO" dirty="0"/>
          </a:p>
          <a:p>
            <a:pPr marL="0" indent="0">
              <a:buNone/>
            </a:pPr>
            <a:r>
              <a:rPr lang="nb-NO" b="1" dirty="0"/>
              <a:t>Allmennsymptomer (1-10%)</a:t>
            </a:r>
          </a:p>
          <a:p>
            <a:r>
              <a:rPr lang="nb-NO" dirty="0"/>
              <a:t>Generell sykdomsfølelse</a:t>
            </a:r>
          </a:p>
          <a:p>
            <a:r>
              <a:rPr lang="nb-NO" dirty="0"/>
              <a:t>Feber</a:t>
            </a:r>
          </a:p>
          <a:p>
            <a:r>
              <a:rPr lang="nb-NO" dirty="0" smtClean="0"/>
              <a:t>Muskelsmerter</a:t>
            </a:r>
          </a:p>
          <a:p>
            <a:pPr marL="0" indent="0">
              <a:buNone/>
            </a:pPr>
            <a:r>
              <a:rPr lang="nb-NO" dirty="0" smtClean="0">
                <a:solidFill>
                  <a:schemeClr val="accent2">
                    <a:lumMod val="75000"/>
                  </a:schemeClr>
                </a:solidFill>
              </a:rPr>
              <a:t>= Immunrespons, IKKE infeksjon!</a:t>
            </a:r>
            <a:endParaRPr lang="nb-NO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Plassholder for innhold 6"/>
          <p:cNvSpPr>
            <a:spLocks noGrp="1"/>
          </p:cNvSpPr>
          <p:nvPr>
            <p:ph sz="quarter" idx="4"/>
          </p:nvPr>
        </p:nvSpPr>
        <p:spPr>
          <a:xfrm>
            <a:off x="6728791" y="1908313"/>
            <a:ext cx="5183188" cy="2981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200" b="1" dirty="0" smtClean="0"/>
              <a:t>Sjeldne</a:t>
            </a:r>
          </a:p>
          <a:p>
            <a:r>
              <a:rPr lang="nb-NO" sz="2200" dirty="0" smtClean="0"/>
              <a:t>Anafylaktisk </a:t>
            </a:r>
            <a:r>
              <a:rPr lang="nb-NO" sz="2200" dirty="0"/>
              <a:t>sjokk</a:t>
            </a:r>
            <a:br>
              <a:rPr lang="nb-NO" sz="2200" dirty="0"/>
            </a:br>
            <a:r>
              <a:rPr lang="nb-NO" sz="2200" dirty="0" smtClean="0"/>
              <a:t>(1:1.000.000)</a:t>
            </a:r>
            <a:endParaRPr lang="nb-NO" sz="2200" dirty="0"/>
          </a:p>
          <a:p>
            <a:r>
              <a:rPr lang="nb-NO" sz="2200" dirty="0" err="1"/>
              <a:t>Guillan-Barrés</a:t>
            </a:r>
            <a:r>
              <a:rPr lang="nb-NO" sz="2200" dirty="0"/>
              <a:t> </a:t>
            </a:r>
            <a:r>
              <a:rPr lang="nb-NO" sz="2200" dirty="0" smtClean="0"/>
              <a:t>syndrom</a:t>
            </a:r>
            <a:r>
              <a:rPr lang="nb-NO" sz="2200" dirty="0"/>
              <a:t/>
            </a:r>
            <a:br>
              <a:rPr lang="nb-NO" sz="2200" dirty="0"/>
            </a:br>
            <a:r>
              <a:rPr lang="nb-NO" sz="2200" dirty="0" smtClean="0"/>
              <a:t>(1:1.000.000)</a:t>
            </a:r>
            <a:endParaRPr lang="nb-NO" sz="2200" dirty="0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E496A-C153-48AC-BFB9-2BFA083692DC}" type="slidenum">
              <a:rPr lang="nb-NO" altLang="nb-NO" smtClean="0"/>
              <a:pPr/>
              <a:t>23</a:t>
            </a:fld>
            <a:endParaRPr lang="nb-NO" altLang="nb-NO"/>
          </a:p>
        </p:txBody>
      </p:sp>
    </p:spTree>
    <p:extLst>
      <p:ext uri="{BB962C8B-B14F-4D97-AF65-F5344CB8AC3E}">
        <p14:creationId xmlns:p14="http://schemas.microsoft.com/office/powerpoint/2010/main" val="348046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Positive effekter </a:t>
            </a:r>
            <a:r>
              <a:rPr lang="nb-NO" dirty="0"/>
              <a:t>av </a:t>
            </a:r>
            <a:r>
              <a:rPr lang="nb-NO" dirty="0" smtClean="0"/>
              <a:t>vaksinering</a:t>
            </a:r>
            <a:r>
              <a:rPr lang="nb-NO" dirty="0"/>
              <a:t>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  <a:p>
            <a:r>
              <a:rPr lang="nb-NO" dirty="0"/>
              <a:t>De som har fått </a:t>
            </a:r>
            <a:r>
              <a:rPr lang="nb-NO" b="1" dirty="0"/>
              <a:t>mange vaksiner</a:t>
            </a:r>
            <a:r>
              <a:rPr lang="nb-NO" dirty="0"/>
              <a:t>, utvikler et immunforsvar som gir bedre beskyttelse også for fremtidige virusvarianter av samme stamme</a:t>
            </a:r>
          </a:p>
          <a:p>
            <a:r>
              <a:rPr lang="nb-NO" dirty="0"/>
              <a:t>Vaksinebeskyttelsen varer lenger etter gjentatt vaksinering</a:t>
            </a:r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24</a:t>
            </a:fld>
            <a:endParaRPr lang="nb-NO"/>
          </a:p>
        </p:txBody>
      </p:sp>
      <p:sp>
        <p:nvSpPr>
          <p:cNvPr id="5" name="TekstSylinder 4"/>
          <p:cNvSpPr txBox="1"/>
          <p:nvPr/>
        </p:nvSpPr>
        <p:spPr>
          <a:xfrm>
            <a:off x="5953327" y="5117068"/>
            <a:ext cx="57388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i="1" dirty="0"/>
              <a:t>Ertesvåg NU et al. </a:t>
            </a:r>
            <a:r>
              <a:rPr lang="nb-NO" sz="1400" i="1" dirty="0" err="1"/>
              <a:t>Seasonal</a:t>
            </a:r>
            <a:r>
              <a:rPr lang="nb-NO" sz="1400" i="1" dirty="0"/>
              <a:t> </a:t>
            </a:r>
            <a:r>
              <a:rPr lang="nb-NO" sz="1400" i="1" dirty="0" err="1"/>
              <a:t>influenza</a:t>
            </a:r>
            <a:r>
              <a:rPr lang="nb-NO" sz="1400" i="1" dirty="0"/>
              <a:t> </a:t>
            </a:r>
            <a:r>
              <a:rPr lang="nb-NO" sz="1400" i="1" dirty="0" err="1"/>
              <a:t>vaccination</a:t>
            </a:r>
            <a:r>
              <a:rPr lang="nb-NO" sz="1400" i="1" dirty="0"/>
              <a:t> </a:t>
            </a:r>
            <a:r>
              <a:rPr lang="nb-NO" sz="1400" i="1" dirty="0" err="1"/>
              <a:t>expands</a:t>
            </a:r>
            <a:r>
              <a:rPr lang="nb-NO" sz="1400" i="1" dirty="0"/>
              <a:t> </a:t>
            </a:r>
            <a:r>
              <a:rPr lang="nb-NO" sz="1400" i="1" dirty="0" err="1"/>
              <a:t>hemagglutinin-specific</a:t>
            </a:r>
            <a:r>
              <a:rPr lang="nb-NO" sz="1400" i="1" dirty="0"/>
              <a:t> antibody </a:t>
            </a:r>
            <a:r>
              <a:rPr lang="nb-NO" sz="1400" i="1" dirty="0" err="1"/>
              <a:t>breadth</a:t>
            </a:r>
            <a:r>
              <a:rPr lang="nb-NO" sz="1400" i="1" dirty="0"/>
              <a:t> to older and </a:t>
            </a:r>
            <a:r>
              <a:rPr lang="nb-NO" sz="1400" i="1" dirty="0" err="1"/>
              <a:t>future</a:t>
            </a:r>
            <a:r>
              <a:rPr lang="nb-NO" sz="1400" i="1" dirty="0"/>
              <a:t> A/H3N2 </a:t>
            </a:r>
            <a:r>
              <a:rPr lang="nb-NO" sz="1400" i="1" dirty="0" err="1"/>
              <a:t>viruses</a:t>
            </a:r>
            <a:r>
              <a:rPr lang="nb-NO" sz="1400" i="1" dirty="0"/>
              <a:t>. NPJ </a:t>
            </a:r>
            <a:r>
              <a:rPr lang="nb-NO" sz="1400" i="1" dirty="0" err="1"/>
              <a:t>Vaccines</a:t>
            </a:r>
            <a:r>
              <a:rPr lang="nb-NO" sz="1400" i="1" dirty="0"/>
              <a:t>. 2022 </a:t>
            </a:r>
            <a:r>
              <a:rPr lang="nb-NO" sz="1400" i="1" dirty="0" err="1"/>
              <a:t>Jun</a:t>
            </a:r>
            <a:r>
              <a:rPr lang="nb-NO" sz="1400" i="1" dirty="0"/>
              <a:t> 24;7(1):67. </a:t>
            </a:r>
            <a:r>
              <a:rPr lang="nb-NO" sz="1400" i="1" dirty="0" err="1"/>
              <a:t>doi</a:t>
            </a:r>
            <a:r>
              <a:rPr lang="nb-NO" sz="1400" i="1" dirty="0"/>
              <a:t>: 10.1038/s41541-022-00490-0. </a:t>
            </a:r>
          </a:p>
        </p:txBody>
      </p:sp>
    </p:spTree>
    <p:extLst>
      <p:ext uri="{BB962C8B-B14F-4D97-AF65-F5344CB8AC3E}">
        <p14:creationId xmlns:p14="http://schemas.microsoft.com/office/powerpoint/2010/main" val="300838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25</a:t>
            </a:fld>
            <a:endParaRPr lang="nb-NO"/>
          </a:p>
        </p:txBody>
      </p:sp>
      <p:sp>
        <p:nvSpPr>
          <p:cNvPr id="5" name="TekstSylinder 4"/>
          <p:cNvSpPr txBox="1"/>
          <p:nvPr/>
        </p:nvSpPr>
        <p:spPr>
          <a:xfrm>
            <a:off x="266700" y="1598546"/>
            <a:ext cx="110489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u="sng" dirty="0" smtClean="0"/>
              <a:t>Reduserer unødvendig </a:t>
            </a:r>
            <a:r>
              <a:rPr lang="nb-NO" u="sng" dirty="0" err="1" smtClean="0"/>
              <a:t>antibiotikabruk</a:t>
            </a:r>
            <a:r>
              <a:rPr lang="nb-NO" u="sng" dirty="0" smtClean="0"/>
              <a:t> </a:t>
            </a:r>
            <a:endParaRPr lang="nb-NO" u="sng" dirty="0"/>
          </a:p>
          <a:p>
            <a:endParaRPr lang="nb-NO" u="sng" dirty="0"/>
          </a:p>
          <a:p>
            <a:r>
              <a:rPr lang="nb-NO" u="sng" dirty="0"/>
              <a:t>Influensavaksinen </a:t>
            </a:r>
            <a:r>
              <a:rPr lang="nb-NO" u="sng" dirty="0" smtClean="0"/>
              <a:t>beskytter mot alvorlig forløp ved influensa (2 studier): </a:t>
            </a:r>
            <a:endParaRPr lang="nb-NO" u="sng" dirty="0"/>
          </a:p>
          <a:p>
            <a:endParaRPr lang="nb-NO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25% - 60% – 80</a:t>
            </a:r>
            <a:r>
              <a:rPr lang="nb-NO" dirty="0" smtClean="0"/>
              <a:t>% lavere sjanse </a:t>
            </a:r>
            <a:r>
              <a:rPr lang="nb-NO" dirty="0"/>
              <a:t>for intensivinnleggelse </a:t>
            </a:r>
            <a:r>
              <a:rPr lang="nb-NO" dirty="0" smtClean="0"/>
              <a:t>(3 ulike </a:t>
            </a:r>
            <a:r>
              <a:rPr lang="nb-NO" dirty="0"/>
              <a:t>sesonger)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31% lavere </a:t>
            </a:r>
            <a:r>
              <a:rPr lang="nb-NO" dirty="0" smtClean="0"/>
              <a:t>risiko </a:t>
            </a:r>
            <a:r>
              <a:rPr lang="nb-NO" dirty="0"/>
              <a:t>for </a:t>
            </a:r>
            <a:r>
              <a:rPr lang="nb-NO" dirty="0" smtClean="0"/>
              <a:t>død </a:t>
            </a:r>
            <a:endParaRPr lang="nb-NO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40% lavere risiko for sykehusinnleggelse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4 dager kortere innleggelse på intensivavdeling </a:t>
            </a:r>
          </a:p>
          <a:p>
            <a:endParaRPr lang="nb-NO" dirty="0"/>
          </a:p>
          <a:p>
            <a:r>
              <a:rPr lang="en-US" u="sng" dirty="0" err="1"/>
              <a:t>Influensavaksinen</a:t>
            </a:r>
            <a:r>
              <a:rPr lang="en-US" u="sng" dirty="0"/>
              <a:t> </a:t>
            </a:r>
            <a:r>
              <a:rPr lang="en-US" u="sng" dirty="0" err="1"/>
              <a:t>er</a:t>
            </a:r>
            <a:r>
              <a:rPr lang="en-US" u="sng" dirty="0"/>
              <a:t> </a:t>
            </a:r>
            <a:r>
              <a:rPr lang="en-US" u="sng" dirty="0" err="1" smtClean="0"/>
              <a:t>assossiert</a:t>
            </a:r>
            <a:r>
              <a:rPr lang="en-US" u="sng" dirty="0" smtClean="0"/>
              <a:t> med:</a:t>
            </a:r>
            <a:endParaRPr lang="en-US" u="sng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Lavere</a:t>
            </a:r>
            <a:r>
              <a:rPr lang="en-US" dirty="0"/>
              <a:t> </a:t>
            </a:r>
            <a:r>
              <a:rPr lang="en-US" dirty="0" err="1"/>
              <a:t>risiko</a:t>
            </a:r>
            <a:r>
              <a:rPr lang="en-US" dirty="0"/>
              <a:t> for </a:t>
            </a:r>
            <a:r>
              <a:rPr lang="en-US" dirty="0" err="1"/>
              <a:t>ulike</a:t>
            </a:r>
            <a:r>
              <a:rPr lang="en-US" dirty="0"/>
              <a:t> </a:t>
            </a:r>
            <a:r>
              <a:rPr lang="en-US" dirty="0" err="1"/>
              <a:t>hjertelidelser</a:t>
            </a:r>
            <a:r>
              <a:rPr lang="en-US" dirty="0"/>
              <a:t>, </a:t>
            </a:r>
            <a:r>
              <a:rPr lang="en-US" dirty="0" err="1"/>
              <a:t>spesielt</a:t>
            </a:r>
            <a:r>
              <a:rPr lang="en-US" dirty="0"/>
              <a:t> </a:t>
            </a:r>
            <a:r>
              <a:rPr lang="en-US" dirty="0" err="1"/>
              <a:t>dersom</a:t>
            </a:r>
            <a:r>
              <a:rPr lang="en-US" dirty="0"/>
              <a:t> </a:t>
            </a:r>
            <a:r>
              <a:rPr lang="en-US" dirty="0" err="1"/>
              <a:t>kjent</a:t>
            </a:r>
            <a:r>
              <a:rPr lang="en-US" dirty="0"/>
              <a:t> </a:t>
            </a:r>
            <a:r>
              <a:rPr lang="en-US" dirty="0" err="1"/>
              <a:t>økt</a:t>
            </a:r>
            <a:r>
              <a:rPr lang="en-US" dirty="0"/>
              <a:t> </a:t>
            </a:r>
            <a:r>
              <a:rPr lang="en-US" dirty="0" err="1" smtClean="0"/>
              <a:t>risiko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Lavere</a:t>
            </a:r>
            <a:r>
              <a:rPr lang="en-US" dirty="0"/>
              <a:t> </a:t>
            </a:r>
            <a:r>
              <a:rPr lang="en-US" dirty="0" err="1"/>
              <a:t>risiko</a:t>
            </a:r>
            <a:r>
              <a:rPr lang="en-US" dirty="0"/>
              <a:t> for </a:t>
            </a:r>
            <a:r>
              <a:rPr lang="en-US" dirty="0" err="1"/>
              <a:t>demens</a:t>
            </a:r>
            <a:r>
              <a:rPr lang="en-US" dirty="0"/>
              <a:t>? </a:t>
            </a:r>
            <a:r>
              <a:rPr lang="en-US" sz="1200" b="1" dirty="0" smtClean="0"/>
              <a:t>              </a:t>
            </a:r>
            <a:endParaRPr lang="en-US" sz="1200" b="1" dirty="0"/>
          </a:p>
        </p:txBody>
      </p:sp>
      <p:sp>
        <p:nvSpPr>
          <p:cNvPr id="6" name="TekstSylinder 5"/>
          <p:cNvSpPr txBox="1"/>
          <p:nvPr/>
        </p:nvSpPr>
        <p:spPr>
          <a:xfrm>
            <a:off x="266700" y="5199722"/>
            <a:ext cx="10010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sz="800" dirty="0"/>
          </a:p>
          <a:p>
            <a:r>
              <a:rPr lang="nb-NO" sz="800" dirty="0" smtClean="0"/>
              <a:t>1.Jill </a:t>
            </a:r>
            <a:r>
              <a:rPr lang="nb-NO" sz="800" dirty="0"/>
              <a:t>M et </a:t>
            </a:r>
            <a:r>
              <a:rPr lang="nb-NO" sz="800" dirty="0" err="1"/>
              <a:t>al.Does</a:t>
            </a:r>
            <a:r>
              <a:rPr lang="nb-NO" sz="800" dirty="0"/>
              <a:t> </a:t>
            </a:r>
            <a:r>
              <a:rPr lang="nb-NO" sz="800" dirty="0" err="1"/>
              <a:t>influenza</a:t>
            </a:r>
            <a:r>
              <a:rPr lang="nb-NO" sz="800" dirty="0"/>
              <a:t> </a:t>
            </a:r>
            <a:r>
              <a:rPr lang="nb-NO" sz="800" dirty="0" err="1"/>
              <a:t>vaccination</a:t>
            </a:r>
            <a:r>
              <a:rPr lang="nb-NO" sz="800" dirty="0"/>
              <a:t> </a:t>
            </a:r>
            <a:r>
              <a:rPr lang="nb-NO" sz="800" dirty="0" err="1"/>
              <a:t>attenuate</a:t>
            </a:r>
            <a:r>
              <a:rPr lang="nb-NO" sz="800" dirty="0"/>
              <a:t> </a:t>
            </a:r>
            <a:r>
              <a:rPr lang="nb-NO" sz="800" dirty="0" err="1"/>
              <a:t>the</a:t>
            </a:r>
            <a:r>
              <a:rPr lang="nb-NO" sz="800" dirty="0"/>
              <a:t> </a:t>
            </a:r>
            <a:r>
              <a:rPr lang="nb-NO" sz="800" dirty="0" err="1"/>
              <a:t>severity</a:t>
            </a:r>
            <a:r>
              <a:rPr lang="nb-NO" sz="800" dirty="0"/>
              <a:t> </a:t>
            </a:r>
            <a:r>
              <a:rPr lang="nb-NO" sz="800" dirty="0" err="1"/>
              <a:t>of</a:t>
            </a:r>
            <a:r>
              <a:rPr lang="nb-NO" sz="800" dirty="0"/>
              <a:t> </a:t>
            </a:r>
            <a:r>
              <a:rPr lang="nb-NO" sz="800" dirty="0" err="1"/>
              <a:t>breakthrough</a:t>
            </a:r>
            <a:r>
              <a:rPr lang="nb-NO" sz="800" dirty="0"/>
              <a:t> </a:t>
            </a:r>
            <a:r>
              <a:rPr lang="nb-NO" sz="800" dirty="0" err="1"/>
              <a:t>infections</a:t>
            </a:r>
            <a:r>
              <a:rPr lang="nb-NO" sz="800" dirty="0"/>
              <a:t>? </a:t>
            </a:r>
            <a:r>
              <a:rPr lang="nb-NO" sz="800" dirty="0" err="1"/>
              <a:t>Vaccine,Volume</a:t>
            </a:r>
            <a:r>
              <a:rPr lang="nb-NO" sz="800" dirty="0"/>
              <a:t> 39, </a:t>
            </a:r>
            <a:r>
              <a:rPr lang="nb-NO" sz="800" dirty="0" err="1"/>
              <a:t>Issue</a:t>
            </a:r>
            <a:r>
              <a:rPr lang="nb-NO" sz="800" dirty="0"/>
              <a:t> 28,2021,Pg 3678-3695.</a:t>
            </a:r>
          </a:p>
          <a:p>
            <a:r>
              <a:rPr lang="nb-NO" sz="800" dirty="0"/>
              <a:t>2.Mark G et </a:t>
            </a:r>
            <a:r>
              <a:rPr lang="nb-NO" sz="800" dirty="0" err="1"/>
              <a:t>alInfluenza</a:t>
            </a:r>
            <a:r>
              <a:rPr lang="nb-NO" sz="800" dirty="0"/>
              <a:t> </a:t>
            </a:r>
            <a:r>
              <a:rPr lang="nb-NO" sz="800" dirty="0" err="1"/>
              <a:t>vaccine</a:t>
            </a:r>
            <a:r>
              <a:rPr lang="nb-NO" sz="800" dirty="0"/>
              <a:t> </a:t>
            </a:r>
            <a:r>
              <a:rPr lang="nb-NO" sz="800" dirty="0" err="1"/>
              <a:t>effectiveness</a:t>
            </a:r>
            <a:r>
              <a:rPr lang="nb-NO" sz="800" dirty="0"/>
              <a:t> in </a:t>
            </a:r>
            <a:r>
              <a:rPr lang="nb-NO" sz="800" dirty="0" err="1"/>
              <a:t>preventing</a:t>
            </a:r>
            <a:r>
              <a:rPr lang="nb-NO" sz="800" dirty="0"/>
              <a:t> </a:t>
            </a:r>
            <a:r>
              <a:rPr lang="nb-NO" sz="800" dirty="0" err="1"/>
              <a:t>influenza-associated</a:t>
            </a:r>
            <a:r>
              <a:rPr lang="nb-NO" sz="800" dirty="0"/>
              <a:t> intensive </a:t>
            </a:r>
            <a:r>
              <a:rPr lang="nb-NO" sz="800" dirty="0" err="1"/>
              <a:t>care</a:t>
            </a:r>
            <a:r>
              <a:rPr lang="nb-NO" sz="800" dirty="0"/>
              <a:t> </a:t>
            </a:r>
            <a:r>
              <a:rPr lang="nb-NO" sz="800" dirty="0" err="1"/>
              <a:t>admissions</a:t>
            </a:r>
            <a:r>
              <a:rPr lang="nb-NO" sz="800" dirty="0"/>
              <a:t> and </a:t>
            </a:r>
            <a:r>
              <a:rPr lang="nb-NO" sz="800" dirty="0" err="1"/>
              <a:t>attenuating</a:t>
            </a:r>
            <a:r>
              <a:rPr lang="nb-NO" sz="800" dirty="0"/>
              <a:t> severe </a:t>
            </a:r>
            <a:r>
              <a:rPr lang="nb-NO" sz="800" dirty="0" err="1"/>
              <a:t>disease</a:t>
            </a:r>
            <a:r>
              <a:rPr lang="nb-NO" sz="800" dirty="0"/>
              <a:t> </a:t>
            </a:r>
            <a:r>
              <a:rPr lang="nb-NO" sz="800" dirty="0" err="1"/>
              <a:t>among</a:t>
            </a:r>
            <a:r>
              <a:rPr lang="nb-NO" sz="800" dirty="0"/>
              <a:t> adults in New Zealand 2012–2015, </a:t>
            </a:r>
            <a:r>
              <a:rPr lang="nb-NO" sz="800" dirty="0" err="1"/>
              <a:t>Vaccine</a:t>
            </a:r>
            <a:r>
              <a:rPr lang="nb-NO" sz="800" dirty="0"/>
              <a:t>, Volume 36, </a:t>
            </a:r>
            <a:r>
              <a:rPr lang="nb-NO" sz="800" dirty="0" err="1"/>
              <a:t>Issue</a:t>
            </a:r>
            <a:r>
              <a:rPr lang="nb-NO" sz="800" dirty="0"/>
              <a:t> 39, 2018, Pages 5916-5925.</a:t>
            </a:r>
          </a:p>
          <a:p>
            <a:r>
              <a:rPr lang="nb-NO" sz="800" dirty="0"/>
              <a:t>3. </a:t>
            </a:r>
            <a:r>
              <a:rPr lang="nb-NO" sz="800" dirty="0" err="1"/>
              <a:t>Udell</a:t>
            </a:r>
            <a:r>
              <a:rPr lang="nb-NO" sz="800" dirty="0"/>
              <a:t> JA et al. Association </a:t>
            </a:r>
            <a:r>
              <a:rPr lang="nb-NO" sz="800" dirty="0" err="1"/>
              <a:t>between</a:t>
            </a:r>
            <a:r>
              <a:rPr lang="nb-NO" sz="800" dirty="0"/>
              <a:t> </a:t>
            </a:r>
            <a:r>
              <a:rPr lang="nb-NO" sz="800" dirty="0" err="1"/>
              <a:t>influenza</a:t>
            </a:r>
            <a:r>
              <a:rPr lang="nb-NO" sz="800" dirty="0"/>
              <a:t> </a:t>
            </a:r>
            <a:r>
              <a:rPr lang="nb-NO" sz="800" dirty="0" err="1"/>
              <a:t>vaccination</a:t>
            </a:r>
            <a:r>
              <a:rPr lang="nb-NO" sz="800" dirty="0"/>
              <a:t> and </a:t>
            </a:r>
            <a:r>
              <a:rPr lang="nb-NO" sz="800" dirty="0" err="1"/>
              <a:t>cardiovascular</a:t>
            </a:r>
            <a:r>
              <a:rPr lang="nb-NO" sz="800" dirty="0"/>
              <a:t> </a:t>
            </a:r>
            <a:r>
              <a:rPr lang="nb-NO" sz="800" dirty="0" err="1"/>
              <a:t>outcomes</a:t>
            </a:r>
            <a:r>
              <a:rPr lang="nb-NO" sz="800" dirty="0"/>
              <a:t> in </a:t>
            </a:r>
            <a:r>
              <a:rPr lang="nb-NO" sz="800" dirty="0" err="1"/>
              <a:t>high</a:t>
            </a:r>
            <a:r>
              <a:rPr lang="nb-NO" sz="800" dirty="0"/>
              <a:t>-risk </a:t>
            </a:r>
            <a:r>
              <a:rPr lang="nb-NO" sz="800" dirty="0" err="1"/>
              <a:t>patients</a:t>
            </a:r>
            <a:r>
              <a:rPr lang="nb-NO" sz="800" dirty="0"/>
              <a:t>: a </a:t>
            </a:r>
            <a:r>
              <a:rPr lang="nb-NO" sz="800" dirty="0" err="1"/>
              <a:t>meta-analysis</a:t>
            </a:r>
            <a:r>
              <a:rPr lang="nb-NO" sz="800" dirty="0"/>
              <a:t>. JAMA. 2013 </a:t>
            </a:r>
            <a:r>
              <a:rPr lang="nb-NO" sz="800" dirty="0" err="1"/>
              <a:t>Oct</a:t>
            </a:r>
            <a:r>
              <a:rPr lang="nb-NO" sz="800" dirty="0"/>
              <a:t> 23;310(16):1711-20. </a:t>
            </a:r>
            <a:r>
              <a:rPr lang="nb-NO" sz="800" dirty="0" err="1"/>
              <a:t>doi</a:t>
            </a:r>
            <a:r>
              <a:rPr lang="nb-NO" sz="800" dirty="0"/>
              <a:t>: 10.1001/jama.2013.279206. PMID: 24150467: </a:t>
            </a:r>
          </a:p>
          <a:p>
            <a:r>
              <a:rPr lang="nb-NO" sz="800" dirty="0"/>
              <a:t>4. Ali E, </a:t>
            </a:r>
            <a:r>
              <a:rPr lang="nb-NO" sz="800" dirty="0" err="1"/>
              <a:t>Shaikh</a:t>
            </a:r>
            <a:r>
              <a:rPr lang="nb-NO" sz="800" dirty="0"/>
              <a:t> A. </a:t>
            </a:r>
            <a:r>
              <a:rPr lang="nb-NO" sz="800" dirty="0" err="1"/>
              <a:t>Influenza</a:t>
            </a:r>
            <a:r>
              <a:rPr lang="nb-NO" sz="800" dirty="0"/>
              <a:t> </a:t>
            </a:r>
            <a:r>
              <a:rPr lang="nb-NO" sz="800" dirty="0" err="1"/>
              <a:t>vaccination</a:t>
            </a:r>
            <a:r>
              <a:rPr lang="nb-NO" sz="800" dirty="0"/>
              <a:t> and dementia risk; an </a:t>
            </a:r>
            <a:r>
              <a:rPr lang="nb-NO" sz="800" dirty="0" err="1"/>
              <a:t>unanticipated</a:t>
            </a:r>
            <a:r>
              <a:rPr lang="nb-NO" sz="800" dirty="0"/>
              <a:t> </a:t>
            </a:r>
            <a:r>
              <a:rPr lang="nb-NO" sz="800" dirty="0" err="1"/>
              <a:t>benefit</a:t>
            </a:r>
            <a:r>
              <a:rPr lang="nb-NO" sz="800" dirty="0"/>
              <a:t>? Ann Med </a:t>
            </a:r>
            <a:r>
              <a:rPr lang="nb-NO" sz="800" dirty="0" err="1"/>
              <a:t>Surg</a:t>
            </a:r>
            <a:r>
              <a:rPr lang="nb-NO" sz="800" dirty="0"/>
              <a:t> (</a:t>
            </a:r>
            <a:r>
              <a:rPr lang="nb-NO" sz="800" dirty="0" err="1"/>
              <a:t>Lond</a:t>
            </a:r>
            <a:r>
              <a:rPr lang="nb-NO" sz="800" dirty="0"/>
              <a:t>). 2022 Jul 19;80:104187. </a:t>
            </a:r>
            <a:r>
              <a:rPr lang="nb-NO" sz="800" dirty="0" err="1"/>
              <a:t>doi</a:t>
            </a:r>
            <a:r>
              <a:rPr lang="nb-NO" sz="800" dirty="0"/>
              <a:t>: 10.1016/j.amsu.2022.104187. PMID: 36045777; PMCID: PMC9422174</a:t>
            </a:r>
            <a:r>
              <a:rPr lang="nb-NO" sz="800" dirty="0" smtClean="0"/>
              <a:t>.</a:t>
            </a:r>
            <a:endParaRPr lang="nb-NO" sz="800" dirty="0"/>
          </a:p>
        </p:txBody>
      </p:sp>
      <p:sp>
        <p:nvSpPr>
          <p:cNvPr id="7" name="Tittel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4A93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nb-NO" dirty="0" smtClean="0">
                <a:solidFill>
                  <a:schemeClr val="accent1">
                    <a:lumMod val="75000"/>
                  </a:schemeClr>
                </a:solidFill>
              </a:rPr>
              <a:t>Flere </a:t>
            </a:r>
            <a:r>
              <a:rPr lang="nb-NO" dirty="0">
                <a:solidFill>
                  <a:schemeClr val="accent1">
                    <a:lumMod val="75000"/>
                  </a:schemeClr>
                </a:solidFill>
              </a:rPr>
              <a:t>positive «bivirkninger» av influensavaksinasjon</a:t>
            </a:r>
          </a:p>
        </p:txBody>
      </p:sp>
    </p:spTree>
    <p:extLst>
      <p:ext uri="{BB962C8B-B14F-4D97-AF65-F5344CB8AC3E}">
        <p14:creationId xmlns:p14="http://schemas.microsoft.com/office/powerpoint/2010/main" val="121635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Sesonginfluensa-sesongen 2024/25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38200" y="1825625"/>
            <a:ext cx="10095186" cy="3660775"/>
          </a:xfrm>
        </p:spPr>
        <p:txBody>
          <a:bodyPr/>
          <a:lstStyle/>
          <a:p>
            <a:r>
              <a:rPr lang="nb-NO" dirty="0" smtClean="0"/>
              <a:t>Vaksinen inneholder </a:t>
            </a:r>
            <a:r>
              <a:rPr lang="nb-NO" dirty="0"/>
              <a:t>ikke-levende </a:t>
            </a:r>
            <a:r>
              <a:rPr lang="nb-NO" dirty="0" smtClean="0"/>
              <a:t>virusdeler</a:t>
            </a:r>
          </a:p>
          <a:p>
            <a:pPr marL="457200" lvl="1" indent="0">
              <a:buNone/>
            </a:pPr>
            <a:r>
              <a:rPr lang="nb-NO" dirty="0" smtClean="0"/>
              <a:t>= Inaktivert influensavaksine</a:t>
            </a:r>
            <a:endParaRPr lang="nb-NO" dirty="0"/>
          </a:p>
          <a:p>
            <a:pPr lvl="1"/>
            <a:r>
              <a:rPr lang="nb-NO" dirty="0"/>
              <a:t>To A-stammer og to B-stammer 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(</a:t>
            </a:r>
            <a:r>
              <a:rPr lang="nb-NO" dirty="0" err="1" smtClean="0"/>
              <a:t>tetra</a:t>
            </a:r>
            <a:r>
              <a:rPr lang="nb-NO" dirty="0" smtClean="0"/>
              <a:t>-/firevalent)</a:t>
            </a:r>
          </a:p>
          <a:p>
            <a:r>
              <a:rPr lang="nb-NO" dirty="0" smtClean="0"/>
              <a:t>Må tas før </a:t>
            </a:r>
            <a:r>
              <a:rPr lang="nb-NO" dirty="0"/>
              <a:t>influensasesongen er i gang</a:t>
            </a:r>
          </a:p>
          <a:p>
            <a:pPr lvl="1"/>
            <a:r>
              <a:rPr lang="nb-NO" dirty="0"/>
              <a:t>Beskyttelse oppnås etter 1-2 uker</a:t>
            </a:r>
          </a:p>
          <a:p>
            <a:pPr marL="0" indent="0">
              <a:buNone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26</a:t>
            </a:fld>
            <a:endParaRPr lang="nb-NO"/>
          </a:p>
        </p:txBody>
      </p:sp>
      <p:pic>
        <p:nvPicPr>
          <p:cNvPr id="1028" name="Picture 4" descr="Tegning av en person som blir vaksine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9" y="2610038"/>
            <a:ext cx="4759378" cy="267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ktangel 4"/>
          <p:cNvSpPr/>
          <p:nvPr/>
        </p:nvSpPr>
        <p:spPr>
          <a:xfrm>
            <a:off x="8225944" y="4977031"/>
            <a:ext cx="35088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i="1" dirty="0">
                <a:solidFill>
                  <a:srgbClr val="222222"/>
                </a:solidFill>
                <a:latin typeface="Brandon Text"/>
              </a:rPr>
              <a:t>Illustrasjon: Martin M. Hvattum for FHI</a:t>
            </a:r>
            <a:endParaRPr lang="nb-NO" sz="1400" dirty="0"/>
          </a:p>
        </p:txBody>
      </p:sp>
    </p:spTree>
    <p:extLst>
      <p:ext uri="{BB962C8B-B14F-4D97-AF65-F5344CB8AC3E}">
        <p14:creationId xmlns:p14="http://schemas.microsoft.com/office/powerpoint/2010/main" val="113410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Her finner du mer informasjon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>
                <a:hlinkClick r:id="rId2"/>
              </a:rPr>
              <a:t>Influensavaksine – FHI</a:t>
            </a:r>
            <a:endParaRPr lang="nb-NO" dirty="0"/>
          </a:p>
          <a:p>
            <a:r>
              <a:rPr lang="nb-NO" dirty="0">
                <a:hlinkClick r:id="rId3"/>
              </a:rPr>
              <a:t>Influensa | Vaksinebloggen</a:t>
            </a:r>
            <a:endParaRPr lang="nb-NO" dirty="0"/>
          </a:p>
          <a:p>
            <a:r>
              <a:rPr lang="nb-NO" dirty="0">
                <a:hlinkClick r:id="rId4"/>
              </a:rPr>
              <a:t>Influensavirusene slår tilbake | </a:t>
            </a:r>
            <a:r>
              <a:rPr lang="nb-NO" dirty="0" smtClean="0">
                <a:hlinkClick r:id="rId4"/>
              </a:rPr>
              <a:t>Vaksinebloggen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27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6057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Konklusjoner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nb-NO" dirty="0" smtClean="0"/>
              <a:t>Influensavaksine beskytter mot influensa</a:t>
            </a:r>
          </a:p>
          <a:p>
            <a:pPr marL="514350" indent="-514350">
              <a:buFont typeface="+mj-lt"/>
              <a:buAutoNum type="arabicPeriod"/>
            </a:pPr>
            <a:r>
              <a:rPr lang="nb-NO" dirty="0"/>
              <a:t>Pasientene med størst risiko for alvorlig sykdom responderer relativt dårlig på vaksinen</a:t>
            </a:r>
          </a:p>
          <a:p>
            <a:pPr marL="514350" indent="-514350">
              <a:buFont typeface="+mj-lt"/>
              <a:buAutoNum type="arabicPeriod"/>
            </a:pPr>
            <a:r>
              <a:rPr lang="nb-NO" dirty="0" smtClean="0"/>
              <a:t>Helsepersonell har økt risiko for å få influensa</a:t>
            </a:r>
          </a:p>
          <a:p>
            <a:pPr marL="514350" indent="-514350">
              <a:buFont typeface="+mj-lt"/>
              <a:buAutoNum type="arabicPeriod"/>
            </a:pPr>
            <a:r>
              <a:rPr lang="nb-NO" dirty="0" smtClean="0"/>
              <a:t>Helsepersonell er ofte </a:t>
            </a:r>
            <a:r>
              <a:rPr lang="nb-NO" dirty="0" err="1" smtClean="0"/>
              <a:t>asymptomatiske</a:t>
            </a:r>
            <a:r>
              <a:rPr lang="nb-NO" dirty="0" smtClean="0"/>
              <a:t> smittebærere</a:t>
            </a:r>
          </a:p>
          <a:p>
            <a:pPr marL="514350" indent="-514350">
              <a:buFont typeface="+mj-lt"/>
              <a:buAutoNum type="arabicPeriod"/>
            </a:pPr>
            <a:r>
              <a:rPr lang="nb-NO" dirty="0" smtClean="0"/>
              <a:t>Influensavaksine til helsepersonell reduserer risiko for helsetjenesteassosiert influensa hos pasientene</a:t>
            </a:r>
          </a:p>
          <a:p>
            <a:pPr marL="514350" indent="-514350">
              <a:buFont typeface="+mj-lt"/>
              <a:buAutoNum type="arabicPeriod"/>
            </a:pPr>
            <a:r>
              <a:rPr lang="nb-NO" dirty="0" smtClean="0"/>
              <a:t>Vaksinen mot sesonginfluensa er trygg</a:t>
            </a:r>
          </a:p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28</a:t>
            </a:fld>
            <a:endParaRPr lang="nb-NO" altLang="nb-NO"/>
          </a:p>
        </p:txBody>
      </p:sp>
      <p:sp>
        <p:nvSpPr>
          <p:cNvPr id="6" name="Pil venstre 5">
            <a:hlinkClick r:id="rId3" action="ppaction://hlinksldjump"/>
          </p:cNvPr>
          <p:cNvSpPr/>
          <p:nvPr/>
        </p:nvSpPr>
        <p:spPr>
          <a:xfrm>
            <a:off x="9768408" y="332656"/>
            <a:ext cx="432048" cy="2880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3655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29</a:t>
            </a:fld>
            <a:endParaRPr lang="nb-NO"/>
          </a:p>
        </p:txBody>
      </p:sp>
      <p:pic>
        <p:nvPicPr>
          <p:cNvPr id="1026" name="Picture 2" descr="button influensavaksine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778" y="1032880"/>
            <a:ext cx="5724097" cy="382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Sylinder 4"/>
          <p:cNvSpPr txBox="1"/>
          <p:nvPr/>
        </p:nvSpPr>
        <p:spPr>
          <a:xfrm>
            <a:off x="943583" y="2518192"/>
            <a:ext cx="53599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4000" dirty="0"/>
              <a:t>Vi gjør det for hverandre – og alle andre!</a:t>
            </a:r>
          </a:p>
        </p:txBody>
      </p:sp>
    </p:spTree>
    <p:extLst>
      <p:ext uri="{BB962C8B-B14F-4D97-AF65-F5344CB8AC3E}">
        <p14:creationId xmlns:p14="http://schemas.microsoft.com/office/powerpoint/2010/main" val="238258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Hvem blir smittet?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Andelen varierer fra sesong til sesong</a:t>
            </a:r>
          </a:p>
          <a:p>
            <a:r>
              <a:rPr lang="nb-NO" dirty="0" smtClean="0"/>
              <a:t>Gjennomsnittlig sesong: </a:t>
            </a:r>
          </a:p>
          <a:p>
            <a:pPr lvl="1"/>
            <a:r>
              <a:rPr lang="nb-NO" dirty="0" smtClean="0"/>
              <a:t>Voksne: 5-10%</a:t>
            </a:r>
          </a:p>
          <a:p>
            <a:pPr lvl="1"/>
            <a:r>
              <a:rPr lang="nb-NO" dirty="0" smtClean="0"/>
              <a:t>Barn: 10-30%</a:t>
            </a:r>
          </a:p>
          <a:p>
            <a:pPr lvl="1"/>
            <a:r>
              <a:rPr lang="nb-NO" dirty="0" smtClean="0">
                <a:solidFill>
                  <a:schemeClr val="accent2">
                    <a:lumMod val="75000"/>
                  </a:schemeClr>
                </a:solidFill>
              </a:rPr>
              <a:t>Helsepersonell: 20%!</a:t>
            </a:r>
          </a:p>
          <a:p>
            <a:pPr marL="0" indent="0">
              <a:buNone/>
            </a:pPr>
            <a:endParaRPr lang="nb-NO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3</a:t>
            </a:fld>
            <a:endParaRPr lang="nb-NO"/>
          </a:p>
        </p:txBody>
      </p:sp>
      <p:pic>
        <p:nvPicPr>
          <p:cNvPr id="2052" name="Picture 4" descr="Flere mennesker illustrasjon i FHI-farg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037" y="2245261"/>
            <a:ext cx="4762500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ktangel 6"/>
          <p:cNvSpPr/>
          <p:nvPr/>
        </p:nvSpPr>
        <p:spPr>
          <a:xfrm>
            <a:off x="10122193" y="4358467"/>
            <a:ext cx="14285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400" i="1" dirty="0" smtClean="0">
                <a:solidFill>
                  <a:srgbClr val="222222"/>
                </a:solidFill>
                <a:latin typeface="Brandon Text"/>
              </a:rPr>
              <a:t>Illustrasjon: FHI</a:t>
            </a:r>
            <a:endParaRPr lang="nb-NO" sz="1400" dirty="0"/>
          </a:p>
        </p:txBody>
      </p:sp>
    </p:spTree>
    <p:extLst>
      <p:ext uri="{BB962C8B-B14F-4D97-AF65-F5344CB8AC3E}">
        <p14:creationId xmlns:p14="http://schemas.microsoft.com/office/powerpoint/2010/main" val="96799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5"/>
          <p:cNvSpPr>
            <a:spLocks noGrp="1"/>
          </p:cNvSpPr>
          <p:nvPr>
            <p:ph type="title"/>
          </p:nvPr>
        </p:nvSpPr>
        <p:spPr>
          <a:xfrm>
            <a:off x="1847528" y="2564904"/>
            <a:ext cx="84969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>FAQ</a:t>
            </a:r>
            <a:r>
              <a:rPr lang="nb-NO" dirty="0"/>
              <a:t/>
            </a:r>
            <a:br>
              <a:rPr lang="nb-NO" dirty="0"/>
            </a:br>
            <a:r>
              <a:rPr lang="nb-NO" dirty="0" err="1" smtClean="0"/>
              <a:t>Frequently</a:t>
            </a:r>
            <a:r>
              <a:rPr lang="nb-NO" dirty="0" smtClean="0"/>
              <a:t> </a:t>
            </a:r>
            <a:r>
              <a:rPr lang="nb-NO" dirty="0" err="1" smtClean="0"/>
              <a:t>Asked</a:t>
            </a:r>
            <a:r>
              <a:rPr lang="nb-NO" dirty="0" smtClean="0"/>
              <a:t> Questions</a:t>
            </a:r>
            <a:br>
              <a:rPr lang="nb-NO" dirty="0" smtClean="0"/>
            </a:b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3B2F-E32B-4235-9E8F-D918D121A27D}" type="slidenum">
              <a:rPr lang="nb-NO" altLang="nb-NO" smtClean="0"/>
              <a:pPr/>
              <a:t>30</a:t>
            </a:fld>
            <a:endParaRPr lang="nb-NO" altLang="nb-NO"/>
          </a:p>
        </p:txBody>
      </p:sp>
      <p:sp>
        <p:nvSpPr>
          <p:cNvPr id="8" name="Pil venstre 7">
            <a:hlinkClick r:id="rId3" action="ppaction://hlinksldjump"/>
          </p:cNvPr>
          <p:cNvSpPr/>
          <p:nvPr/>
        </p:nvSpPr>
        <p:spPr>
          <a:xfrm>
            <a:off x="9768408" y="332656"/>
            <a:ext cx="432048" cy="2880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315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Er ikke influensa ufarlig?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Influensa er vanligvis ufarlig for friske voksne, men kan gi komplikasjoner hos utsatte grupper</a:t>
            </a:r>
          </a:p>
          <a:p>
            <a:r>
              <a:rPr lang="nb-NO" dirty="0" smtClean="0"/>
              <a:t>Selv om man føler seg frisk, kan skille ut influensavirus og smitte andre</a:t>
            </a:r>
          </a:p>
          <a:p>
            <a:r>
              <a:rPr lang="nb-NO" dirty="0" smtClean="0"/>
              <a:t>Ved å vaksinere deg, beskytter du deg selv, omgivelsene dine og pasientene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31</a:t>
            </a:fld>
            <a:endParaRPr lang="nb-NO" altLang="nb-NO"/>
          </a:p>
        </p:txBody>
      </p:sp>
      <p:sp>
        <p:nvSpPr>
          <p:cNvPr id="6" name="Pil venstre 5">
            <a:hlinkClick r:id="rId2" action="ppaction://hlinksldjump"/>
          </p:cNvPr>
          <p:cNvSpPr/>
          <p:nvPr/>
        </p:nvSpPr>
        <p:spPr>
          <a:xfrm>
            <a:off x="9768408" y="332656"/>
            <a:ext cx="432048" cy="2880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5655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3600" dirty="0"/>
              <a:t>Jeg får aldri influensa. Trenger jeg vaksine?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I en vanlig influensasesong smittes 5-10% av befolkningen</a:t>
            </a:r>
          </a:p>
          <a:p>
            <a:r>
              <a:rPr lang="nb-NO" dirty="0" smtClean="0"/>
              <a:t>Mange har beskjedne symptomer, og det kan gå mange år mellom hver gang man blir skikkelig syk av influensa</a:t>
            </a:r>
          </a:p>
          <a:p>
            <a:r>
              <a:rPr lang="nb-NO" dirty="0"/>
              <a:t>Om man har hatt influensa før, er man ikke immun mot nye influensavirus</a:t>
            </a:r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32</a:t>
            </a:fld>
            <a:endParaRPr lang="nb-NO" altLang="nb-NO"/>
          </a:p>
        </p:txBody>
      </p:sp>
      <p:sp>
        <p:nvSpPr>
          <p:cNvPr id="6" name="Pil venstre 5">
            <a:hlinkClick r:id="rId2" action="ppaction://hlinksldjump"/>
          </p:cNvPr>
          <p:cNvSpPr/>
          <p:nvPr/>
        </p:nvSpPr>
        <p:spPr>
          <a:xfrm>
            <a:off x="9768408" y="332656"/>
            <a:ext cx="432048" cy="2880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2387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Er det nødvendig å ta vaksine hvert år?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Influensaviruset endres hele </a:t>
            </a:r>
            <a:r>
              <a:rPr lang="nb-NO" dirty="0" smtClean="0"/>
              <a:t>tiden</a:t>
            </a:r>
          </a:p>
          <a:p>
            <a:r>
              <a:rPr lang="nb-NO" dirty="0" smtClean="0"/>
              <a:t>Sammensetningen av vaksinen endres fra år til år for å gi best mulig beskyttelse mot sirkulerende virus</a:t>
            </a:r>
            <a:endParaRPr lang="nb-NO" dirty="0"/>
          </a:p>
          <a:p>
            <a:r>
              <a:rPr lang="nb-NO" dirty="0" smtClean="0"/>
              <a:t>Det anbefales derfor årlig vaksinasjon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33</a:t>
            </a:fld>
            <a:endParaRPr lang="nb-NO" altLang="nb-NO"/>
          </a:p>
        </p:txBody>
      </p:sp>
      <p:sp>
        <p:nvSpPr>
          <p:cNvPr id="6" name="Pil venstre 5">
            <a:hlinkClick r:id="rId2" action="ppaction://hlinksldjump"/>
          </p:cNvPr>
          <p:cNvSpPr/>
          <p:nvPr/>
        </p:nvSpPr>
        <p:spPr>
          <a:xfrm>
            <a:off x="9768408" y="332656"/>
            <a:ext cx="432048" cy="2880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107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Er det ikke bedre å få naturlig infeksjon?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2400" dirty="0"/>
              <a:t>Det er interessante observasjoner som taler for at friske personer bør gjennomleve influensasykdom for å oppnå sterkere cellulær immunitet, og dermed være bedre beskyttet mot senere influensasykdom</a:t>
            </a:r>
          </a:p>
          <a:p>
            <a:r>
              <a:rPr lang="nb-NO" sz="2400" dirty="0"/>
              <a:t>Nylig publisert forskning tyder imidlertid på at vaksinasjon også gir betydelig cellulær immunitet</a:t>
            </a:r>
          </a:p>
          <a:p>
            <a:r>
              <a:rPr lang="nb-NO" sz="2400" dirty="0"/>
              <a:t>Betydningen er uavklart, og det trengs mer forskning</a:t>
            </a:r>
          </a:p>
          <a:p>
            <a:r>
              <a:rPr lang="nb-NO" sz="2400" dirty="0"/>
              <a:t>Foreløpig får dette ingen betydning for vaksinasjonsanbefalingene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34</a:t>
            </a:fld>
            <a:endParaRPr lang="nb-NO" altLang="nb-NO"/>
          </a:p>
        </p:txBody>
      </p:sp>
      <p:sp>
        <p:nvSpPr>
          <p:cNvPr id="6" name="Pil venstre 5">
            <a:hlinkClick r:id="rId2" action="ppaction://hlinksldjump"/>
          </p:cNvPr>
          <p:cNvSpPr/>
          <p:nvPr/>
        </p:nvSpPr>
        <p:spPr>
          <a:xfrm>
            <a:off x="9768408" y="332656"/>
            <a:ext cx="432048" cy="2880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3422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Kan man bli syk av influensavaksine?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2400" dirty="0"/>
              <a:t>Det er vanlig med lokale bivirkninger ved innstikkstedet. Dette gjelder for alle vaksiner.</a:t>
            </a:r>
          </a:p>
          <a:p>
            <a:r>
              <a:rPr lang="nb-NO" sz="2400" dirty="0"/>
              <a:t>Noen kan få kortvarige allmennsymptomer (feber, slapphet, muskelsmerter) som vaksinebivirkning, men dette er ikke det samme som influensa</a:t>
            </a:r>
          </a:p>
          <a:p>
            <a:r>
              <a:rPr lang="nb-NO" sz="2400" dirty="0"/>
              <a:t>Influensaviruset i injeksjonsvaksinen er drept og kan ikke gi sykdom – heller ikke hos immunsvekkede eller gravide</a:t>
            </a:r>
          </a:p>
          <a:p>
            <a:endParaRPr lang="nb-NO" dirty="0" smtClean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35</a:t>
            </a:fld>
            <a:endParaRPr lang="nb-NO" altLang="nb-NO"/>
          </a:p>
        </p:txBody>
      </p:sp>
      <p:sp>
        <p:nvSpPr>
          <p:cNvPr id="6" name="Pil venstre 5">
            <a:hlinkClick r:id="rId2" action="ppaction://hlinksldjump"/>
          </p:cNvPr>
          <p:cNvSpPr/>
          <p:nvPr/>
        </p:nvSpPr>
        <p:spPr>
          <a:xfrm>
            <a:off x="9768408" y="332656"/>
            <a:ext cx="432048" cy="2880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40693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3600" dirty="0"/>
              <a:t>Kan man bli syk selv om man er vaksinert?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2400" dirty="0"/>
              <a:t>Mange luftveisinfeksjoner har symptomer som ligner på influensa</a:t>
            </a:r>
          </a:p>
          <a:p>
            <a:r>
              <a:rPr lang="nb-NO" sz="2400" dirty="0"/>
              <a:t>Vaksinen beskytter bare mot influensavirus, ikke andre virus som gir luftveisinfeksjoner</a:t>
            </a:r>
          </a:p>
          <a:p>
            <a:r>
              <a:rPr lang="nb-NO" sz="2400" dirty="0"/>
              <a:t>Det tar 10-14 dager før vaksinen gir beskyttende effekt, og utsettes man for influensasmitte i denne perioden, kan man bli syk</a:t>
            </a:r>
          </a:p>
          <a:p>
            <a:r>
              <a:rPr lang="nb-NO" sz="2400" dirty="0"/>
              <a:t>Om man får influensa til tross for at man er vaksinert, vil man få et mildere forløp</a:t>
            </a:r>
          </a:p>
          <a:p>
            <a:endParaRPr lang="nb-NO" dirty="0" smtClean="0"/>
          </a:p>
          <a:p>
            <a:endParaRPr lang="nb-NO" dirty="0" smtClean="0"/>
          </a:p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36</a:t>
            </a:fld>
            <a:endParaRPr lang="nb-NO" altLang="nb-NO"/>
          </a:p>
        </p:txBody>
      </p:sp>
      <p:sp>
        <p:nvSpPr>
          <p:cNvPr id="6" name="Pil venstre 5">
            <a:hlinkClick r:id="rId2" action="ppaction://hlinksldjump"/>
          </p:cNvPr>
          <p:cNvSpPr/>
          <p:nvPr/>
        </p:nvSpPr>
        <p:spPr>
          <a:xfrm>
            <a:off x="9768408" y="332656"/>
            <a:ext cx="432048" cy="2880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1385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Kan man få narkolepsi av vaksinen?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2400" dirty="0"/>
              <a:t>Det var en overhyppighet av narkolepsi hos unge som ble vaksinert med </a:t>
            </a:r>
            <a:r>
              <a:rPr lang="nb-NO" sz="2400" dirty="0" err="1"/>
              <a:t>Pandemrix</a:t>
            </a:r>
            <a:r>
              <a:rPr lang="nb-NO" sz="2400" dirty="0"/>
              <a:t>®</a:t>
            </a:r>
          </a:p>
          <a:p>
            <a:r>
              <a:rPr lang="nb-NO" sz="2400" dirty="0"/>
              <a:t>Dette knyttes opp til </a:t>
            </a:r>
            <a:r>
              <a:rPr lang="nb-NO" sz="2400" dirty="0" err="1"/>
              <a:t>adjuvansen</a:t>
            </a:r>
            <a:r>
              <a:rPr lang="nb-NO" sz="2400" dirty="0"/>
              <a:t> (tilsetningsstoff som gir bedre effekt av vaksinen) i </a:t>
            </a:r>
            <a:r>
              <a:rPr lang="nb-NO" sz="2400" dirty="0" err="1"/>
              <a:t>Pandemrix</a:t>
            </a:r>
            <a:r>
              <a:rPr lang="nb-NO" sz="2400" dirty="0"/>
              <a:t>®</a:t>
            </a:r>
          </a:p>
          <a:p>
            <a:r>
              <a:rPr lang="nb-NO" sz="2400" dirty="0"/>
              <a:t>Sesonginfluensavaksinen inneholder ikke </a:t>
            </a:r>
            <a:r>
              <a:rPr lang="nb-NO" sz="2400" dirty="0" err="1"/>
              <a:t>adjuvans</a:t>
            </a:r>
            <a:endParaRPr lang="nb-NO" sz="2400" dirty="0"/>
          </a:p>
          <a:p>
            <a:r>
              <a:rPr lang="nb-NO" sz="2400" dirty="0"/>
              <a:t>Det er ikke sett økt forekomst av narkolepsi etter vaksinasjon mot sesonginfluensa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37</a:t>
            </a:fld>
            <a:endParaRPr lang="nb-NO" altLang="nb-NO"/>
          </a:p>
        </p:txBody>
      </p:sp>
      <p:sp>
        <p:nvSpPr>
          <p:cNvPr id="6" name="Pil venstre 5">
            <a:hlinkClick r:id="rId2" action="ppaction://hlinksldjump"/>
          </p:cNvPr>
          <p:cNvSpPr/>
          <p:nvPr/>
        </p:nvSpPr>
        <p:spPr>
          <a:xfrm>
            <a:off x="9768408" y="332656"/>
            <a:ext cx="432048" cy="2880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902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Er det farlig å ta vaksinen i 1. trimester?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z="2400" dirty="0"/>
              <a:t>Vaksinasjon anbefales i 2. og 3. trimester pga. økt fare for komplikasjoner hos gravide som får influensa</a:t>
            </a:r>
          </a:p>
          <a:p>
            <a:r>
              <a:rPr lang="nb-NO" sz="2400" dirty="0"/>
              <a:t>På grunn av liten risiko for komplikasjoner av influensa i 1. trimester, anbefales ikke vaksinasjon annet enn til de som tilhører andre risikogrupper</a:t>
            </a:r>
          </a:p>
          <a:p>
            <a:r>
              <a:rPr lang="nb-NO" sz="2400" dirty="0"/>
              <a:t>Mange land vaksinerer også gravide i 1. trimester, og erfaringen viser at vaksinen er trygg også i denne perioden</a:t>
            </a:r>
          </a:p>
          <a:p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A6B-7F77-4F33-824A-FFE1F22C99F6}" type="slidenum">
              <a:rPr lang="nb-NO" altLang="nb-NO" smtClean="0"/>
              <a:pPr/>
              <a:t>38</a:t>
            </a:fld>
            <a:endParaRPr lang="nb-NO" altLang="nb-NO"/>
          </a:p>
        </p:txBody>
      </p:sp>
      <p:sp>
        <p:nvSpPr>
          <p:cNvPr id="6" name="Pil venstre 5">
            <a:hlinkClick r:id="rId2" action="ppaction://hlinksldjump"/>
          </p:cNvPr>
          <p:cNvSpPr/>
          <p:nvPr/>
        </p:nvSpPr>
        <p:spPr>
          <a:xfrm>
            <a:off x="9768408" y="332656"/>
            <a:ext cx="432048" cy="288032"/>
          </a:xfrm>
          <a:prstGeom prst="lef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492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Hvor smittsomt er det?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Dråpe-, luft- og </a:t>
            </a:r>
            <a:r>
              <a:rPr lang="nb-NO" dirty="0" smtClean="0"/>
              <a:t>kontaktsmitte</a:t>
            </a:r>
          </a:p>
          <a:p>
            <a:r>
              <a:rPr lang="nb-NO" dirty="0" smtClean="0"/>
              <a:t>R</a:t>
            </a:r>
            <a:r>
              <a:rPr lang="nb-NO" baseline="-25000" dirty="0" smtClean="0"/>
              <a:t>0</a:t>
            </a:r>
            <a:r>
              <a:rPr lang="nb-NO" dirty="0" smtClean="0"/>
              <a:t>-verdier </a:t>
            </a:r>
            <a:r>
              <a:rPr lang="nb-NO" dirty="0"/>
              <a:t>på 1,2 til </a:t>
            </a:r>
            <a:r>
              <a:rPr lang="nb-NO" dirty="0" smtClean="0"/>
              <a:t>1,5</a:t>
            </a:r>
            <a:endParaRPr lang="nb-NO" dirty="0"/>
          </a:p>
          <a:p>
            <a:pPr marL="457200" lvl="1" indent="0">
              <a:buNone/>
            </a:pPr>
            <a:r>
              <a:rPr lang="nb-NO" dirty="0" smtClean="0"/>
              <a:t>= Moderat smittsomt</a:t>
            </a:r>
          </a:p>
          <a:p>
            <a:r>
              <a:rPr lang="nb-NO" dirty="0" smtClean="0"/>
              <a:t>Smitteførende </a:t>
            </a:r>
            <a:r>
              <a:rPr lang="nb-NO" dirty="0"/>
              <a:t>1 dag før og </a:t>
            </a:r>
            <a:r>
              <a:rPr lang="nb-NO" dirty="0" smtClean="0"/>
              <a:t>3-5 </a:t>
            </a:r>
            <a:r>
              <a:rPr lang="nb-NO" dirty="0"/>
              <a:t>dager etter at man blir </a:t>
            </a:r>
            <a:r>
              <a:rPr lang="nb-NO" dirty="0" smtClean="0"/>
              <a:t>syk</a:t>
            </a:r>
          </a:p>
          <a:p>
            <a:pPr lvl="1"/>
            <a:r>
              <a:rPr lang="nb-NO" dirty="0" smtClean="0"/>
              <a:t>Mest smittsom etter symptomstart</a:t>
            </a:r>
          </a:p>
          <a:p>
            <a:pPr lvl="1"/>
            <a:r>
              <a:rPr lang="nb-NO" dirty="0" smtClean="0"/>
              <a:t>Barn og personer med svekket immunforsvar kan være smitteførende lenger</a:t>
            </a:r>
          </a:p>
          <a:p>
            <a:r>
              <a:rPr lang="nb-NO" dirty="0" err="1" smtClean="0">
                <a:solidFill>
                  <a:schemeClr val="accent2">
                    <a:lumMod val="75000"/>
                  </a:schemeClr>
                </a:solidFill>
              </a:rPr>
              <a:t>Asymptomatiske</a:t>
            </a:r>
            <a:r>
              <a:rPr lang="nb-NO" dirty="0" smtClean="0">
                <a:solidFill>
                  <a:schemeClr val="accent2">
                    <a:lumMod val="75000"/>
                  </a:schemeClr>
                </a:solidFill>
              </a:rPr>
              <a:t> skiller ut mindre virus på kortere tid, men er likevel smittsomme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4</a:t>
            </a:fld>
            <a:endParaRPr lang="nb-NO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3222" y="197644"/>
            <a:ext cx="2239375" cy="2830321"/>
          </a:xfrm>
          <a:prstGeom prst="rect">
            <a:avLst/>
          </a:prstGeom>
        </p:spPr>
      </p:pic>
      <p:sp>
        <p:nvSpPr>
          <p:cNvPr id="7" name="Plassholder for bunntekst 7"/>
          <p:cNvSpPr txBox="1">
            <a:spLocks/>
          </p:cNvSpPr>
          <p:nvPr/>
        </p:nvSpPr>
        <p:spPr>
          <a:xfrm>
            <a:off x="10184298" y="2630296"/>
            <a:ext cx="1638299" cy="465138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nb-NO" altLang="nb-NO" sz="1200" i="1" dirty="0" smtClean="0"/>
              <a:t>SML.no Reproduksjonstall</a:t>
            </a:r>
            <a:endParaRPr lang="nb-NO" altLang="nb-NO" sz="1200" i="1" dirty="0"/>
          </a:p>
        </p:txBody>
      </p:sp>
    </p:spTree>
    <p:extLst>
      <p:ext uri="{BB962C8B-B14F-4D97-AF65-F5344CB8AC3E}">
        <p14:creationId xmlns:p14="http://schemas.microsoft.com/office/powerpoint/2010/main" val="80329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For folk flest ufarlig og plagsomt..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b-NO" b="1" dirty="0">
                <a:solidFill>
                  <a:schemeClr val="accent2">
                    <a:lumMod val="75000"/>
                  </a:schemeClr>
                </a:solidFill>
              </a:rPr>
              <a:t>75% av syke har ikke symptomer!</a:t>
            </a:r>
          </a:p>
          <a:p>
            <a:pPr marL="0" indent="0">
              <a:buNone/>
            </a:pPr>
            <a:endParaRPr lang="nb-NO" dirty="0" smtClean="0"/>
          </a:p>
          <a:p>
            <a:r>
              <a:rPr lang="nb-NO" dirty="0" smtClean="0"/>
              <a:t>Brå start, varighet 7-10 dager</a:t>
            </a:r>
          </a:p>
          <a:p>
            <a:r>
              <a:rPr lang="nb-NO" dirty="0" smtClean="0"/>
              <a:t>Høy feber, muskelsmerter, hodepine, slapphet</a:t>
            </a:r>
          </a:p>
          <a:p>
            <a:r>
              <a:rPr lang="nb-NO" dirty="0" smtClean="0"/>
              <a:t>Luftveissymptomer: Rennende nese, sår hals, tørrhoste</a:t>
            </a:r>
          </a:p>
          <a:p>
            <a:r>
              <a:rPr lang="nb-NO" dirty="0" smtClean="0"/>
              <a:t>Barn: Oftere mageplager (oppkast, diare)</a:t>
            </a:r>
          </a:p>
          <a:p>
            <a:endParaRPr lang="nb-NO" dirty="0" smtClean="0"/>
          </a:p>
          <a:p>
            <a:r>
              <a:rPr lang="nb-NO" dirty="0" smtClean="0"/>
              <a:t>Ikke uvanlig: Lungebetennelse, bihulebetennelse, mellomørebetennelse, bronkitt</a:t>
            </a:r>
          </a:p>
          <a:p>
            <a:pPr marL="0" indent="0">
              <a:buNone/>
            </a:pP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5120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Men alvorlig for mange med risikofaktorer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38200" y="1646566"/>
            <a:ext cx="10515600" cy="3660775"/>
          </a:xfrm>
        </p:spPr>
        <p:txBody>
          <a:bodyPr>
            <a:normAutofit fontScale="92500" lnSpcReduction="10000"/>
          </a:bodyPr>
          <a:lstStyle/>
          <a:p>
            <a:r>
              <a:rPr lang="nb-NO" sz="2400" dirty="0" smtClean="0"/>
              <a:t>I Norge: 1,6 millioner barn og voksne tilhører risikogruppene for alvorlig influensa</a:t>
            </a:r>
          </a:p>
          <a:p>
            <a:pPr lvl="1"/>
            <a:r>
              <a:rPr lang="nb-NO" dirty="0" smtClean="0"/>
              <a:t>80.000 barn &lt;18 år</a:t>
            </a:r>
          </a:p>
          <a:p>
            <a:pPr marL="285750" indent="-285750"/>
            <a:r>
              <a:rPr lang="nb-NO" sz="2400" dirty="0" smtClean="0"/>
              <a:t>Ca</a:t>
            </a:r>
            <a:r>
              <a:rPr lang="nb-NO" sz="2400" dirty="0"/>
              <a:t>. 5.000 innleggelser </a:t>
            </a:r>
            <a:r>
              <a:rPr lang="nb-NO" sz="2400" dirty="0" smtClean="0"/>
              <a:t>årlig</a:t>
            </a:r>
            <a:endParaRPr lang="nb-NO" sz="2400" dirty="0"/>
          </a:p>
          <a:p>
            <a:pPr marL="742950" lvl="1" indent="-285750"/>
            <a:r>
              <a:rPr lang="nb-NO" dirty="0"/>
              <a:t>150-300 havner på intensiv </a:t>
            </a:r>
          </a:p>
          <a:p>
            <a:pPr marL="285750" indent="-285750"/>
            <a:r>
              <a:rPr lang="nb-NO" sz="2400" dirty="0"/>
              <a:t>Stor variasjon mellom </a:t>
            </a:r>
            <a:r>
              <a:rPr lang="nb-NO" sz="2400" dirty="0" smtClean="0"/>
              <a:t>sesongene</a:t>
            </a:r>
          </a:p>
          <a:p>
            <a:pPr marL="285750" indent="-285750"/>
            <a:r>
              <a:rPr lang="nb-NO" sz="2400" dirty="0" smtClean="0"/>
              <a:t>Alvorlig lungebetennelse, organsvikt og behov for </a:t>
            </a:r>
            <a:br>
              <a:rPr lang="nb-NO" sz="2400" dirty="0" smtClean="0"/>
            </a:br>
            <a:r>
              <a:rPr lang="nb-NO" sz="2400" dirty="0" smtClean="0"/>
              <a:t>pustehjelp, forverring av kroniske sykdommer</a:t>
            </a:r>
          </a:p>
          <a:p>
            <a:pPr marL="285750" indent="-285750"/>
            <a:r>
              <a:rPr lang="nb-NO" sz="2400" dirty="0" smtClean="0"/>
              <a:t>Ved kjent hjerte/-</a:t>
            </a:r>
            <a:r>
              <a:rPr lang="nb-NO" sz="2400" dirty="0"/>
              <a:t>karsykdom: Økt risiko for </a:t>
            </a:r>
            <a:r>
              <a:rPr lang="nb-NO" sz="2400" dirty="0" smtClean="0"/>
              <a:t/>
            </a:r>
            <a:br>
              <a:rPr lang="nb-NO" sz="2400" dirty="0" smtClean="0"/>
            </a:br>
            <a:r>
              <a:rPr lang="nb-NO" sz="2400" dirty="0" smtClean="0"/>
              <a:t>hjerteinfarkt, hjerneslag </a:t>
            </a:r>
            <a:r>
              <a:rPr lang="nb-NO" sz="2400" dirty="0"/>
              <a:t>og </a:t>
            </a:r>
            <a:r>
              <a:rPr lang="nb-NO" sz="2400" dirty="0" smtClean="0"/>
              <a:t>død </a:t>
            </a:r>
            <a:r>
              <a:rPr lang="nb-NO" sz="2400" dirty="0"/>
              <a:t>i </a:t>
            </a:r>
            <a:r>
              <a:rPr lang="nb-NO" sz="2400" dirty="0" smtClean="0"/>
              <a:t>influensasesongen</a:t>
            </a:r>
          </a:p>
          <a:p>
            <a:pPr marL="285750" indent="-285750"/>
            <a:r>
              <a:rPr lang="nb-NO" sz="2400" dirty="0" smtClean="0"/>
              <a:t>Gravide: Økt risiko for dødfødsel </a:t>
            </a:r>
            <a:endParaRPr lang="nb-NO" sz="2400" dirty="0"/>
          </a:p>
          <a:p>
            <a:pPr marL="457200" lvl="1" indent="0">
              <a:buNone/>
            </a:pPr>
            <a:endParaRPr lang="nb-NO" dirty="0" smtClean="0"/>
          </a:p>
          <a:p>
            <a:pPr lvl="1"/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6</a:t>
            </a:fld>
            <a:endParaRPr lang="nb-NO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608" y="2207278"/>
            <a:ext cx="4299513" cy="303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lassholder for bunntekst 7"/>
          <p:cNvSpPr txBox="1">
            <a:spLocks/>
          </p:cNvSpPr>
          <p:nvPr/>
        </p:nvSpPr>
        <p:spPr>
          <a:xfrm>
            <a:off x="7520343" y="5195904"/>
            <a:ext cx="4554044" cy="265113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nb-NO" altLang="nb-NO" sz="1200" i="1" dirty="0"/>
              <a:t>Folkehelseinstituttet. Influensasesongen i Norge 2019-20. Årsrapport. </a:t>
            </a:r>
          </a:p>
        </p:txBody>
      </p:sp>
    </p:spTree>
    <p:extLst>
      <p:ext uri="{BB962C8B-B14F-4D97-AF65-F5344CB8AC3E}">
        <p14:creationId xmlns:p14="http://schemas.microsoft.com/office/powerpoint/2010/main" val="413916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4000" dirty="0">
                <a:solidFill>
                  <a:srgbClr val="00529C"/>
                </a:solidFill>
              </a:rPr>
              <a:t>Alvorlig influensa rammer de </a:t>
            </a:r>
            <a:r>
              <a:rPr lang="nb-NO" sz="4000" dirty="0" smtClean="0">
                <a:solidFill>
                  <a:srgbClr val="00529C"/>
                </a:solidFill>
              </a:rPr>
              <a:t>yngste </a:t>
            </a:r>
            <a:r>
              <a:rPr lang="nb-NO" sz="4000" dirty="0">
                <a:solidFill>
                  <a:srgbClr val="00529C"/>
                </a:solidFill>
              </a:rPr>
              <a:t>og </a:t>
            </a:r>
            <a:r>
              <a:rPr lang="nb-NO" sz="4000" dirty="0" smtClean="0">
                <a:solidFill>
                  <a:srgbClr val="00529C"/>
                </a:solidFill>
              </a:rPr>
              <a:t>eldre</a:t>
            </a:r>
            <a:endParaRPr lang="nb-NO" sz="4000" dirty="0">
              <a:solidFill>
                <a:srgbClr val="00529C"/>
              </a:solidFill>
            </a:endParaRPr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3451E-0838-4823-A99B-AE819D8E6612}" type="slidenum">
              <a:rPr lang="nb-NO" smtClean="0"/>
              <a:pPr/>
              <a:t>7</a:t>
            </a:fld>
            <a:endParaRPr lang="nb-NO" dirty="0"/>
          </a:p>
        </p:txBody>
      </p:sp>
      <p:sp>
        <p:nvSpPr>
          <p:cNvPr id="3" name="Rektangel 2"/>
          <p:cNvSpPr/>
          <p:nvPr/>
        </p:nvSpPr>
        <p:spPr>
          <a:xfrm>
            <a:off x="3675529" y="1667435"/>
            <a:ext cx="1057836" cy="403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030" y="1439964"/>
            <a:ext cx="689610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lassholder for bunntekst 7"/>
          <p:cNvSpPr txBox="1">
            <a:spLocks/>
          </p:cNvSpPr>
          <p:nvPr/>
        </p:nvSpPr>
        <p:spPr>
          <a:xfrm>
            <a:off x="1736165" y="5583797"/>
            <a:ext cx="5994400" cy="265113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nb-NO" altLang="nb-NO" sz="1200" i="1" dirty="0"/>
              <a:t>Folkehelseinstituttet. Influensasesongen i Norge 2019-20. Årsrapport. </a:t>
            </a:r>
          </a:p>
        </p:txBody>
      </p:sp>
    </p:spTree>
    <p:extLst>
      <p:ext uri="{BB962C8B-B14F-4D97-AF65-F5344CB8AC3E}">
        <p14:creationId xmlns:p14="http://schemas.microsoft.com/office/powerpoint/2010/main" val="201653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>
                <a:solidFill>
                  <a:srgbClr val="00529C"/>
                </a:solidFill>
              </a:rPr>
              <a:t>Influensa gir overdødelighet</a:t>
            </a:r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3451E-0838-4823-A99B-AE819D8E6612}" type="slidenum">
              <a:rPr lang="nb-NO" smtClean="0"/>
              <a:pPr/>
              <a:t>8</a:t>
            </a:fld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idx="1"/>
          </p:nvPr>
        </p:nvSpPr>
        <p:spPr>
          <a:xfrm>
            <a:off x="6416021" y="1690688"/>
            <a:ext cx="5411535" cy="2251067"/>
          </a:xfrm>
        </p:spPr>
        <p:txBody>
          <a:bodyPr>
            <a:normAutofit lnSpcReduction="10000"/>
          </a:bodyPr>
          <a:lstStyle/>
          <a:p>
            <a:r>
              <a:rPr lang="nb-NO" sz="2400" dirty="0" smtClean="0"/>
              <a:t>Ca</a:t>
            </a:r>
            <a:r>
              <a:rPr lang="nb-NO" sz="2400" dirty="0"/>
              <a:t>. 900 dødsfall </a:t>
            </a:r>
            <a:r>
              <a:rPr lang="nb-NO" sz="2400" dirty="0" smtClean="0"/>
              <a:t>årlig </a:t>
            </a:r>
          </a:p>
          <a:p>
            <a:pPr lvl="1"/>
            <a:r>
              <a:rPr lang="nb-NO" sz="2000" dirty="0"/>
              <a:t>V</a:t>
            </a:r>
            <a:r>
              <a:rPr lang="nb-NO" sz="2000" dirty="0" smtClean="0"/>
              <a:t>ariasjon 200-1800</a:t>
            </a:r>
          </a:p>
          <a:p>
            <a:pPr lvl="1"/>
            <a:r>
              <a:rPr lang="nb-NO" sz="2000" dirty="0" smtClean="0"/>
              <a:t>Lavere etter covid-19 pandemi, nå stigende</a:t>
            </a:r>
            <a:endParaRPr lang="nb-NO" sz="2000" dirty="0"/>
          </a:p>
          <a:p>
            <a:r>
              <a:rPr lang="nb-NO" sz="2400" dirty="0"/>
              <a:t>Størst risiko for eldre &gt;65 </a:t>
            </a:r>
            <a:r>
              <a:rPr lang="nb-NO" sz="2400" dirty="0" smtClean="0"/>
              <a:t>år</a:t>
            </a:r>
          </a:p>
          <a:p>
            <a:r>
              <a:rPr lang="nb-NO" sz="2400" dirty="0" smtClean="0">
                <a:solidFill>
                  <a:schemeClr val="accent2"/>
                </a:solidFill>
              </a:rPr>
              <a:t>Dødsfall </a:t>
            </a:r>
            <a:r>
              <a:rPr lang="nb-NO" sz="2400" dirty="0">
                <a:solidFill>
                  <a:schemeClr val="accent2"/>
                </a:solidFill>
              </a:rPr>
              <a:t>blant unge friske, inkl. </a:t>
            </a:r>
            <a:r>
              <a:rPr lang="nb-NO" sz="2400" dirty="0" smtClean="0">
                <a:solidFill>
                  <a:schemeClr val="accent2"/>
                </a:solidFill>
              </a:rPr>
              <a:t>barn, inntreffer vanligvis </a:t>
            </a:r>
            <a:r>
              <a:rPr lang="nb-NO" sz="2400" b="1" dirty="0" smtClean="0">
                <a:solidFill>
                  <a:schemeClr val="accent2"/>
                </a:solidFill>
              </a:rPr>
              <a:t>hver sesong</a:t>
            </a:r>
            <a:endParaRPr lang="nb-NO" sz="2400" b="1" dirty="0">
              <a:solidFill>
                <a:schemeClr val="accent2"/>
              </a:solidFill>
            </a:endParaRPr>
          </a:p>
          <a:p>
            <a:endParaRPr lang="nb-NO" sz="2400" dirty="0"/>
          </a:p>
          <a:p>
            <a:endParaRPr lang="nb-NO" sz="2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11" y="1126818"/>
            <a:ext cx="5577821" cy="4601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lassholder for bunntekst 2"/>
          <p:cNvSpPr>
            <a:spLocks noGrp="1"/>
          </p:cNvSpPr>
          <p:nvPr>
            <p:ph type="ftr" sz="quarter" idx="4294967295"/>
          </p:nvPr>
        </p:nvSpPr>
        <p:spPr>
          <a:xfrm>
            <a:off x="738311" y="5595613"/>
            <a:ext cx="5318720" cy="265113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nb-NO" sz="1200" b="0" i="1" dirty="0">
                <a:solidFill>
                  <a:schemeClr val="tx1"/>
                </a:solidFill>
              </a:rPr>
              <a:t>FHI/Overvåkningssystemet for totaldødelighet i Norge (</a:t>
            </a:r>
            <a:r>
              <a:rPr lang="nb-NO" sz="1200" b="0" i="1" dirty="0" err="1">
                <a:solidFill>
                  <a:schemeClr val="tx1"/>
                </a:solidFill>
              </a:rPr>
              <a:t>NorMOMO</a:t>
            </a:r>
            <a:r>
              <a:rPr lang="nb-NO" sz="1200" b="0" i="1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3808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14681"/>
          </a:xfrm>
        </p:spPr>
        <p:txBody>
          <a:bodyPr/>
          <a:lstStyle/>
          <a:p>
            <a:pPr marL="0" indent="0">
              <a:buNone/>
            </a:pPr>
            <a:endParaRPr lang="nb-NO" dirty="0"/>
          </a:p>
          <a:p>
            <a:pPr marL="0" indent="0">
              <a:buNone/>
            </a:pPr>
            <a:r>
              <a:rPr lang="nb-NO" dirty="0"/>
              <a:t>Vaksine er det viktigste folkehelsetiltaket for å </a:t>
            </a:r>
            <a:br>
              <a:rPr lang="nb-NO" dirty="0"/>
            </a:br>
            <a:r>
              <a:rPr lang="nb-NO" dirty="0"/>
              <a:t>redusere alvorlig influensasykdom og influensarelaterte </a:t>
            </a:r>
            <a:br>
              <a:rPr lang="nb-NO" dirty="0"/>
            </a:br>
            <a:r>
              <a:rPr lang="nb-NO" dirty="0"/>
              <a:t>dødsfall i sårbare deler av befolkningen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68B70-52D5-4929-987C-994778F03EBF}" type="slidenum">
              <a:rPr lang="nb-NO" smtClean="0"/>
              <a:t>9</a:t>
            </a:fld>
            <a:endParaRPr lang="nb-NO"/>
          </a:p>
        </p:txBody>
      </p:sp>
      <p:sp>
        <p:nvSpPr>
          <p:cNvPr id="5" name="TekstSylinder 4"/>
          <p:cNvSpPr txBox="1"/>
          <p:nvPr/>
        </p:nvSpPr>
        <p:spPr>
          <a:xfrm>
            <a:off x="4807324" y="3773641"/>
            <a:ext cx="4079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i="1" dirty="0"/>
              <a:t>Folkehelseinstituttet. </a:t>
            </a:r>
            <a:br>
              <a:rPr lang="nb-NO" i="1" dirty="0"/>
            </a:br>
            <a:r>
              <a:rPr lang="nb-NO" i="1" dirty="0"/>
              <a:t>Influensasesongen 2018-19. Årsrapport. 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675" y="-1"/>
            <a:ext cx="2981325" cy="5938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kstSylinder 11"/>
          <p:cNvSpPr txBox="1"/>
          <p:nvPr/>
        </p:nvSpPr>
        <p:spPr>
          <a:xfrm>
            <a:off x="10890421" y="5651157"/>
            <a:ext cx="12439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i="1" dirty="0"/>
              <a:t>Foto: Paal Audestad</a:t>
            </a:r>
          </a:p>
        </p:txBody>
      </p:sp>
      <p:sp>
        <p:nvSpPr>
          <p:cNvPr id="7" name="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b-NO" dirty="0" smtClean="0">
                <a:solidFill>
                  <a:srgbClr val="00529C"/>
                </a:solidFill>
              </a:rPr>
              <a:t>Hvordan kan vi beskytte oss mot</a:t>
            </a:r>
            <a:br>
              <a:rPr lang="nb-NO" dirty="0" smtClean="0">
                <a:solidFill>
                  <a:srgbClr val="00529C"/>
                </a:solidFill>
              </a:rPr>
            </a:br>
            <a:r>
              <a:rPr lang="nb-NO" dirty="0" smtClean="0">
                <a:solidFill>
                  <a:srgbClr val="00529C"/>
                </a:solidFill>
              </a:rPr>
              <a:t>influensa?</a:t>
            </a:r>
            <a:endParaRPr lang="nb-NO" dirty="0">
              <a:solidFill>
                <a:srgbClr val="0052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2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418ED2091E434CBF63AFE041E889FC" ma:contentTypeVersion="14" ma:contentTypeDescription="Create a new document." ma:contentTypeScope="" ma:versionID="9f1d1484d28a58ae1c394501cc5996e4">
  <xsd:schema xmlns:xsd="http://www.w3.org/2001/XMLSchema" xmlns:xs="http://www.w3.org/2001/XMLSchema" xmlns:p="http://schemas.microsoft.com/office/2006/metadata/properties" xmlns:ns2="a2705da1-da78-4526-b601-908959b5901f" xmlns:ns3="aad7a7f7-87aa-4e50-840c-a9fdc284d9a4" targetNamespace="http://schemas.microsoft.com/office/2006/metadata/properties" ma:root="true" ma:fieldsID="52c5d51bfe4517e84a0a24e93d61ceb4" ns2:_="" ns3:_="">
    <xsd:import namespace="a2705da1-da78-4526-b601-908959b5901f"/>
    <xsd:import namespace="aad7a7f7-87aa-4e50-840c-a9fdc284d9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705da1-da78-4526-b601-908959b5901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be3d436-fbfd-41cc-af34-671200448db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7a7f7-87aa-4e50-840c-a9fdc284d9a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4b825f95-3b87-4fb5-b3da-91418d121f19}" ma:internalName="TaxCatchAll" ma:showField="CatchAllData" ma:web="aad7a7f7-87aa-4e50-840c-a9fdc284d9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2705da1-da78-4526-b601-908959b5901f">
      <Terms xmlns="http://schemas.microsoft.com/office/infopath/2007/PartnerControls"/>
    </lcf76f155ced4ddcb4097134ff3c332f>
    <TaxCatchAll xmlns="aad7a7f7-87aa-4e50-840c-a9fdc284d9a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031184F-1076-487C-9F3E-83716964AB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705da1-da78-4526-b601-908959b5901f"/>
    <ds:schemaRef ds:uri="aad7a7f7-87aa-4e50-840c-a9fdc284d9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A97E77-47B7-49C1-96D9-B6F9D113B6CD}">
  <ds:schemaRefs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a2705da1-da78-4526-b601-908959b5901f"/>
    <ds:schemaRef ds:uri="http://schemas.openxmlformats.org/package/2006/metadata/core-properties"/>
    <ds:schemaRef ds:uri="aad7a7f7-87aa-4e50-840c-a9fdc284d9a4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EB28728-7B8F-4231-9E95-9D6CC7C4566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5b906c1f-19d2-4ac1-bea8-1ddf524e35b3}" enabled="1" method="Standard" siteId="{7f8e4cf0-71fb-489c-a336-3f9252a6390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7030</TotalTime>
  <Words>2464</Words>
  <Application>Microsoft Office PowerPoint</Application>
  <PresentationFormat>Widescreen</PresentationFormat>
  <Paragraphs>324</Paragraphs>
  <Slides>38</Slides>
  <Notes>29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38</vt:i4>
      </vt:variant>
    </vt:vector>
  </HeadingPairs>
  <TitlesOfParts>
    <vt:vector size="42" baseType="lpstr">
      <vt:lpstr>Arial</vt:lpstr>
      <vt:lpstr>Brandon Text</vt:lpstr>
      <vt:lpstr>Calibri</vt:lpstr>
      <vt:lpstr>Office-tema</vt:lpstr>
      <vt:lpstr>Influensavaksinasjon av helsepersonell</vt:lpstr>
      <vt:lpstr>Hva er sesonginfluensa?</vt:lpstr>
      <vt:lpstr>Hvem blir smittet?</vt:lpstr>
      <vt:lpstr>Hvor smittsomt er det?</vt:lpstr>
      <vt:lpstr>For folk flest ufarlig og plagsomt..</vt:lpstr>
      <vt:lpstr>Men alvorlig for mange med risikofaktorer</vt:lpstr>
      <vt:lpstr>Alvorlig influensa rammer de yngste og eldre</vt:lpstr>
      <vt:lpstr>Influensa gir overdødelighet</vt:lpstr>
      <vt:lpstr>Hvordan kan vi beskytte oss mot influensa?</vt:lpstr>
      <vt:lpstr>Hvem anbefales vaksinasjon?</vt:lpstr>
      <vt:lpstr>Hvem anbefales vaksinasjon?</vt:lpstr>
      <vt:lpstr>Hvorfor anbefales helsepersonell vaksine?</vt:lpstr>
      <vt:lpstr>Ekstra poenger for helsepersonell…</vt:lpstr>
      <vt:lpstr>Tillegg: Når pasientene blir smittet på helseinstitusjon </vt:lpstr>
      <vt:lpstr>Men er ikke pasientene vaksinert?</vt:lpstr>
      <vt:lpstr>Men er ikke pasientene vaksinert? Jo, men</vt:lpstr>
      <vt:lpstr>OK, så hva med vaksinedekningen blant helsepersonell?</vt:lpstr>
      <vt:lpstr>PowerPoint-presentasjon</vt:lpstr>
      <vt:lpstr>Hvorfor velger ansatte å vaksinere seg?</vt:lpstr>
      <vt:lpstr>Hvorfor velger ansatte å IKKE vaksinere seg?</vt:lpstr>
      <vt:lpstr>Vaksineeffekt</vt:lpstr>
      <vt:lpstr>Bedre med naturlig influensa?</vt:lpstr>
      <vt:lpstr>Vaksinebivirkninger</vt:lpstr>
      <vt:lpstr>Positive effekter av vaksinering?</vt:lpstr>
      <vt:lpstr>PowerPoint-presentasjon</vt:lpstr>
      <vt:lpstr>Sesonginfluensa-sesongen 2024/25</vt:lpstr>
      <vt:lpstr>Her finner du mer informasjon</vt:lpstr>
      <vt:lpstr>Konklusjoner</vt:lpstr>
      <vt:lpstr>PowerPoint-presentasjon</vt:lpstr>
      <vt:lpstr> FAQ Frequently Asked Questions </vt:lpstr>
      <vt:lpstr>Er ikke influensa ufarlig?</vt:lpstr>
      <vt:lpstr>Jeg får aldri influensa. Trenger jeg vaksine?</vt:lpstr>
      <vt:lpstr>Er det nødvendig å ta vaksine hvert år?</vt:lpstr>
      <vt:lpstr>Er det ikke bedre å få naturlig infeksjon?</vt:lpstr>
      <vt:lpstr>Kan man bli syk av influensavaksine?</vt:lpstr>
      <vt:lpstr>Kan man bli syk selv om man er vaksinert?</vt:lpstr>
      <vt:lpstr>Kan man få narkolepsi av vaksinen?</vt:lpstr>
      <vt:lpstr>Er det farlig å ta vaksinen i 1. trimester?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Simen Gulliksen</dc:creator>
  <cp:lastModifiedBy>Anne Margrethe Stenberg</cp:lastModifiedBy>
  <cp:revision>306</cp:revision>
  <dcterms:created xsi:type="dcterms:W3CDTF">2018-11-02T10:22:23Z</dcterms:created>
  <dcterms:modified xsi:type="dcterms:W3CDTF">2024-10-02T11:05:00Z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0x01010062418ED2091E434CBF63AFE041E889FC</vt:lpwstr>
  </property>
  <property fmtid="{D5CDD505-2E9C-101B-9397-08002B2CF9AE}" pid="3" name="MediaServiceImageTags">
    <vt:lpwstr/>
  </property>
</Properties>
</file>